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4" r:id="rId39"/>
    <p:sldId id="293" r:id="rId40"/>
    <p:sldId id="325" r:id="rId41"/>
    <p:sldId id="326" r:id="rId42"/>
    <p:sldId id="327" r:id="rId43"/>
    <p:sldId id="328" r:id="rId44"/>
    <p:sldId id="329" r:id="rId45"/>
    <p:sldId id="330" r:id="rId46"/>
    <p:sldId id="331" r:id="rId47"/>
    <p:sldId id="332" r:id="rId48"/>
    <p:sldId id="333" r:id="rId49"/>
    <p:sldId id="334" r:id="rId50"/>
    <p:sldId id="335" r:id="rId51"/>
    <p:sldId id="336" r:id="rId52"/>
    <p:sldId id="337" r:id="rId53"/>
    <p:sldId id="354" r:id="rId54"/>
    <p:sldId id="296" r:id="rId55"/>
    <p:sldId id="297" r:id="rId56"/>
    <p:sldId id="298" r:id="rId57"/>
    <p:sldId id="299" r:id="rId58"/>
    <p:sldId id="300" r:id="rId59"/>
    <p:sldId id="301" r:id="rId60"/>
    <p:sldId id="302" r:id="rId61"/>
    <p:sldId id="303" r:id="rId62"/>
    <p:sldId id="304" r:id="rId63"/>
    <p:sldId id="305" r:id="rId64"/>
    <p:sldId id="306" r:id="rId65"/>
    <p:sldId id="307" r:id="rId66"/>
    <p:sldId id="308" r:id="rId67"/>
    <p:sldId id="309" r:id="rId68"/>
    <p:sldId id="310" r:id="rId69"/>
    <p:sldId id="311" r:id="rId70"/>
    <p:sldId id="312" r:id="rId71"/>
    <p:sldId id="313" r:id="rId72"/>
    <p:sldId id="314" r:id="rId73"/>
    <p:sldId id="315" r:id="rId74"/>
    <p:sldId id="316" r:id="rId75"/>
    <p:sldId id="317" r:id="rId76"/>
    <p:sldId id="318" r:id="rId77"/>
    <p:sldId id="319" r:id="rId78"/>
    <p:sldId id="320" r:id="rId79"/>
    <p:sldId id="321" r:id="rId80"/>
    <p:sldId id="322" r:id="rId81"/>
    <p:sldId id="323" r:id="rId82"/>
    <p:sldId id="324"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9" d="100"/>
          <a:sy n="99" d="100"/>
        </p:scale>
        <p:origin x="-234" y="-102"/>
      </p:cViewPr>
      <p:guideLst>
        <p:guide orient="horz" pos="2160"/>
        <p:guide pos="2880"/>
      </p:guideLst>
    </p:cSldViewPr>
  </p:slideViewPr>
  <p:notesTextViewPr>
    <p:cViewPr>
      <p:scale>
        <a:sx n="1" d="1"/>
        <a:sy n="1" d="1"/>
      </p:scale>
      <p:origin x="0" y="0"/>
    </p:cViewPr>
  </p:notesTextViewPr>
  <p:sorterViewPr>
    <p:cViewPr>
      <p:scale>
        <a:sx n="100" d="100"/>
        <a:sy n="100" d="100"/>
      </p:scale>
      <p:origin x="0" y="1668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EE6412-A62C-4B71-9D49-CC19054927DA}"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US"/>
        </a:p>
      </dgm:t>
    </dgm:pt>
    <dgm:pt modelId="{D6DD70D6-7CE7-4D8A-92B1-7F823985CDD6}">
      <dgm:prSet phldrT="[Text]" custT="1"/>
      <dgm:spPr>
        <a:solidFill>
          <a:schemeClr val="accent6">
            <a:lumMod val="50000"/>
          </a:schemeClr>
        </a:solidFill>
      </dgm:spPr>
      <dgm:t>
        <a:bodyPr/>
        <a:lstStyle/>
        <a:p>
          <a:r>
            <a:rPr lang="en-US" sz="1400" dirty="0" smtClean="0">
              <a:solidFill>
                <a:schemeClr val="bg1"/>
              </a:solidFill>
              <a:latin typeface="Arial Black" pitchFamily="34" charset="0"/>
            </a:rPr>
            <a:t>Project-Based </a:t>
          </a:r>
          <a:r>
            <a:rPr lang="en-US" sz="1400" dirty="0">
              <a:solidFill>
                <a:schemeClr val="bg1"/>
              </a:solidFill>
              <a:latin typeface="Arial Black" pitchFamily="34" charset="0"/>
            </a:rPr>
            <a:t>Learning</a:t>
          </a:r>
        </a:p>
      </dgm:t>
    </dgm:pt>
    <dgm:pt modelId="{0A0DA276-4F1D-44A2-9BF4-87AD50D9198E}" type="parTrans" cxnId="{4CB6D60B-788B-479C-9A7F-D438A63A79E9}">
      <dgm:prSet/>
      <dgm:spPr/>
      <dgm:t>
        <a:bodyPr/>
        <a:lstStyle/>
        <a:p>
          <a:endParaRPr lang="en-US" sz="2000"/>
        </a:p>
      </dgm:t>
    </dgm:pt>
    <dgm:pt modelId="{332F1486-6C1A-47D8-8A32-4D7B3A19900E}" type="sibTrans" cxnId="{4CB6D60B-788B-479C-9A7F-D438A63A79E9}">
      <dgm:prSet/>
      <dgm:spPr/>
      <dgm:t>
        <a:bodyPr/>
        <a:lstStyle/>
        <a:p>
          <a:endParaRPr lang="en-US" sz="2000"/>
        </a:p>
      </dgm:t>
    </dgm:pt>
    <dgm:pt modelId="{02FDD821-B3B7-4E9D-8D26-F650593D0082}">
      <dgm:prSet phldrT="[Text]" custT="1"/>
      <dgm:spPr>
        <a:solidFill>
          <a:schemeClr val="accent6">
            <a:lumMod val="50000"/>
          </a:schemeClr>
        </a:solidFill>
      </dgm:spPr>
      <dgm:t>
        <a:bodyPr/>
        <a:lstStyle/>
        <a:p>
          <a:r>
            <a:rPr lang="en-US" sz="1400" dirty="0">
              <a:solidFill>
                <a:schemeClr val="bg1"/>
              </a:solidFill>
              <a:latin typeface="Arial Black" pitchFamily="34" charset="0"/>
            </a:rPr>
            <a:t>Driving Question or Challenge</a:t>
          </a:r>
        </a:p>
      </dgm:t>
    </dgm:pt>
    <dgm:pt modelId="{2D4FA8C6-53B3-4D03-863F-E30C2B8797AC}" type="parTrans" cxnId="{CB4FC0DA-8430-4948-BCF2-C31103D6E72D}">
      <dgm:prSet/>
      <dgm:spPr/>
      <dgm:t>
        <a:bodyPr/>
        <a:lstStyle/>
        <a:p>
          <a:endParaRPr lang="en-US" sz="2000"/>
        </a:p>
      </dgm:t>
    </dgm:pt>
    <dgm:pt modelId="{5B79F9C6-BB25-4F7E-A277-202527C175CC}" type="sibTrans" cxnId="{CB4FC0DA-8430-4948-BCF2-C31103D6E72D}">
      <dgm:prSet/>
      <dgm:spPr/>
      <dgm:t>
        <a:bodyPr/>
        <a:lstStyle/>
        <a:p>
          <a:endParaRPr lang="en-US" sz="2000"/>
        </a:p>
      </dgm:t>
    </dgm:pt>
    <dgm:pt modelId="{8DC12690-C2D7-40A2-A148-848A95BC7ECA}">
      <dgm:prSet phldrT="[Text]" custT="1"/>
      <dgm:spPr>
        <a:solidFill>
          <a:schemeClr val="accent6">
            <a:lumMod val="50000"/>
          </a:schemeClr>
        </a:solidFill>
      </dgm:spPr>
      <dgm:t>
        <a:bodyPr/>
        <a:lstStyle/>
        <a:p>
          <a:r>
            <a:rPr lang="en-US" sz="1400" dirty="0">
              <a:solidFill>
                <a:schemeClr val="bg1"/>
              </a:solidFill>
              <a:latin typeface="Arial Black" pitchFamily="34" charset="0"/>
            </a:rPr>
            <a:t>Need to Know</a:t>
          </a:r>
        </a:p>
      </dgm:t>
    </dgm:pt>
    <dgm:pt modelId="{2B2BD630-8003-4F26-B9D1-55541A293078}" type="parTrans" cxnId="{10DFC2B7-2DEF-4A71-9688-CD4089518DC6}">
      <dgm:prSet/>
      <dgm:spPr/>
      <dgm:t>
        <a:bodyPr/>
        <a:lstStyle/>
        <a:p>
          <a:endParaRPr lang="en-US" sz="2000"/>
        </a:p>
      </dgm:t>
    </dgm:pt>
    <dgm:pt modelId="{B9873CAD-8531-48F6-918F-85ABFEC8A12A}" type="sibTrans" cxnId="{10DFC2B7-2DEF-4A71-9688-CD4089518DC6}">
      <dgm:prSet/>
      <dgm:spPr/>
      <dgm:t>
        <a:bodyPr/>
        <a:lstStyle/>
        <a:p>
          <a:endParaRPr lang="en-US" sz="2000"/>
        </a:p>
      </dgm:t>
    </dgm:pt>
    <dgm:pt modelId="{31BDEEFE-6B4F-49DA-BA9A-EAA5777603EC}">
      <dgm:prSet phldrT="[Text]" custT="1"/>
      <dgm:spPr>
        <a:solidFill>
          <a:schemeClr val="accent6">
            <a:lumMod val="50000"/>
          </a:schemeClr>
        </a:solidFill>
      </dgm:spPr>
      <dgm:t>
        <a:bodyPr/>
        <a:lstStyle/>
        <a:p>
          <a:r>
            <a:rPr lang="en-US" sz="1400" dirty="0">
              <a:solidFill>
                <a:schemeClr val="bg1"/>
              </a:solidFill>
              <a:latin typeface="Arial Black" pitchFamily="34" charset="0"/>
            </a:rPr>
            <a:t>Inquiry and Innovation</a:t>
          </a:r>
        </a:p>
      </dgm:t>
    </dgm:pt>
    <dgm:pt modelId="{102F1F2F-CA0D-4F14-B520-0DBCCDC43B0F}" type="parTrans" cxnId="{862DEF86-3A14-4B01-8998-D7296A41C9F7}">
      <dgm:prSet/>
      <dgm:spPr/>
      <dgm:t>
        <a:bodyPr/>
        <a:lstStyle/>
        <a:p>
          <a:endParaRPr lang="en-US" sz="2000"/>
        </a:p>
      </dgm:t>
    </dgm:pt>
    <dgm:pt modelId="{99FCA486-E206-4E8A-B519-DCDCB582DA7B}" type="sibTrans" cxnId="{862DEF86-3A14-4B01-8998-D7296A41C9F7}">
      <dgm:prSet/>
      <dgm:spPr/>
      <dgm:t>
        <a:bodyPr/>
        <a:lstStyle/>
        <a:p>
          <a:endParaRPr lang="en-US" sz="2000"/>
        </a:p>
      </dgm:t>
    </dgm:pt>
    <dgm:pt modelId="{E0291296-2C39-4491-9183-D420C3D6AEED}">
      <dgm:prSet phldrT="[Text]" custT="1"/>
      <dgm:spPr>
        <a:solidFill>
          <a:schemeClr val="accent6">
            <a:lumMod val="50000"/>
          </a:schemeClr>
        </a:solidFill>
      </dgm:spPr>
      <dgm:t>
        <a:bodyPr/>
        <a:lstStyle/>
        <a:p>
          <a:r>
            <a:rPr lang="en-US" sz="1400" dirty="0">
              <a:solidFill>
                <a:schemeClr val="bg1"/>
              </a:solidFill>
              <a:latin typeface="Arial Black" pitchFamily="34" charset="0"/>
            </a:rPr>
            <a:t>21st Century Skills</a:t>
          </a:r>
        </a:p>
      </dgm:t>
    </dgm:pt>
    <dgm:pt modelId="{48C09190-38F0-4F64-964E-EB80B90B7EFC}" type="parTrans" cxnId="{E7B22F49-81B0-482F-A094-3383A079CD95}">
      <dgm:prSet/>
      <dgm:spPr/>
      <dgm:t>
        <a:bodyPr/>
        <a:lstStyle/>
        <a:p>
          <a:endParaRPr lang="en-US" sz="2000"/>
        </a:p>
      </dgm:t>
    </dgm:pt>
    <dgm:pt modelId="{38F72392-9D52-4260-B3CD-60E088BF1DB2}" type="sibTrans" cxnId="{E7B22F49-81B0-482F-A094-3383A079CD95}">
      <dgm:prSet/>
      <dgm:spPr/>
      <dgm:t>
        <a:bodyPr/>
        <a:lstStyle/>
        <a:p>
          <a:endParaRPr lang="en-US" sz="2000"/>
        </a:p>
      </dgm:t>
    </dgm:pt>
    <dgm:pt modelId="{982C0086-8353-4181-8BDC-AD40412089F9}">
      <dgm:prSet phldrT="[Text]" custT="1"/>
      <dgm:spPr>
        <a:solidFill>
          <a:schemeClr val="accent6">
            <a:lumMod val="50000"/>
          </a:schemeClr>
        </a:solidFill>
      </dgm:spPr>
      <dgm:t>
        <a:bodyPr/>
        <a:lstStyle/>
        <a:p>
          <a:r>
            <a:rPr lang="en-US" sz="1400" dirty="0">
              <a:solidFill>
                <a:schemeClr val="bg1"/>
              </a:solidFill>
              <a:latin typeface="Arial Black" pitchFamily="34" charset="0"/>
            </a:rPr>
            <a:t>Student Voice and Choice</a:t>
          </a:r>
        </a:p>
      </dgm:t>
    </dgm:pt>
    <dgm:pt modelId="{ECC5F6A6-9B5C-4FD8-8D02-E79EE1261224}" type="parTrans" cxnId="{F0141156-43C7-43CE-802B-BDE3097A0FAB}">
      <dgm:prSet/>
      <dgm:spPr/>
      <dgm:t>
        <a:bodyPr/>
        <a:lstStyle/>
        <a:p>
          <a:endParaRPr lang="en-US" sz="2000"/>
        </a:p>
      </dgm:t>
    </dgm:pt>
    <dgm:pt modelId="{0B782946-0222-4576-8EFD-FE59EF291217}" type="sibTrans" cxnId="{F0141156-43C7-43CE-802B-BDE3097A0FAB}">
      <dgm:prSet/>
      <dgm:spPr/>
      <dgm:t>
        <a:bodyPr/>
        <a:lstStyle/>
        <a:p>
          <a:endParaRPr lang="en-US" sz="2000"/>
        </a:p>
      </dgm:t>
    </dgm:pt>
    <dgm:pt modelId="{9841FBF1-FF25-4292-B8F1-41259E4C56EC}">
      <dgm:prSet phldrT="[Text]" custT="1"/>
      <dgm:spPr>
        <a:solidFill>
          <a:schemeClr val="accent6">
            <a:lumMod val="50000"/>
          </a:schemeClr>
        </a:solidFill>
      </dgm:spPr>
      <dgm:t>
        <a:bodyPr/>
        <a:lstStyle/>
        <a:p>
          <a:r>
            <a:rPr lang="en-US" sz="1400" dirty="0">
              <a:solidFill>
                <a:schemeClr val="bg1"/>
              </a:solidFill>
              <a:latin typeface="Arial Black" pitchFamily="34" charset="0"/>
            </a:rPr>
            <a:t>Feedback and Revision</a:t>
          </a:r>
        </a:p>
      </dgm:t>
    </dgm:pt>
    <dgm:pt modelId="{90AE4E36-A9AB-4195-B661-EC32502958D3}" type="parTrans" cxnId="{B8300797-CBDE-4F50-9137-47D7CDAE742E}">
      <dgm:prSet/>
      <dgm:spPr/>
      <dgm:t>
        <a:bodyPr/>
        <a:lstStyle/>
        <a:p>
          <a:endParaRPr lang="en-US" sz="2000"/>
        </a:p>
      </dgm:t>
    </dgm:pt>
    <dgm:pt modelId="{E7CF2AAA-2CCB-4BAC-BA0B-5E4CE1FC03B2}" type="sibTrans" cxnId="{B8300797-CBDE-4F50-9137-47D7CDAE742E}">
      <dgm:prSet/>
      <dgm:spPr/>
      <dgm:t>
        <a:bodyPr/>
        <a:lstStyle/>
        <a:p>
          <a:endParaRPr lang="en-US" sz="2000"/>
        </a:p>
      </dgm:t>
    </dgm:pt>
    <dgm:pt modelId="{8F2C0C95-6F72-4967-857F-AAF68CDBDAC3}" type="pres">
      <dgm:prSet presAssocID="{ABEE6412-A62C-4B71-9D49-CC19054927DA}" presName="Name0" presStyleCnt="0">
        <dgm:presLayoutVars>
          <dgm:chMax val="1"/>
          <dgm:chPref val="1"/>
          <dgm:dir/>
          <dgm:animOne val="branch"/>
          <dgm:animLvl val="lvl"/>
        </dgm:presLayoutVars>
      </dgm:prSet>
      <dgm:spPr/>
      <dgm:t>
        <a:bodyPr/>
        <a:lstStyle/>
        <a:p>
          <a:endParaRPr lang="en-US"/>
        </a:p>
      </dgm:t>
    </dgm:pt>
    <dgm:pt modelId="{F4763737-2314-4DA1-9F4C-604D40E02C16}" type="pres">
      <dgm:prSet presAssocID="{D6DD70D6-7CE7-4D8A-92B1-7F823985CDD6}" presName="Parent" presStyleLbl="node0" presStyleIdx="0" presStyleCnt="1">
        <dgm:presLayoutVars>
          <dgm:chMax val="6"/>
          <dgm:chPref val="6"/>
        </dgm:presLayoutVars>
      </dgm:prSet>
      <dgm:spPr/>
      <dgm:t>
        <a:bodyPr/>
        <a:lstStyle/>
        <a:p>
          <a:endParaRPr lang="en-US"/>
        </a:p>
      </dgm:t>
    </dgm:pt>
    <dgm:pt modelId="{8E3195F6-1C65-4979-8E8B-40758EE560FA}" type="pres">
      <dgm:prSet presAssocID="{02FDD821-B3B7-4E9D-8D26-F650593D0082}" presName="Accent1" presStyleCnt="0"/>
      <dgm:spPr/>
    </dgm:pt>
    <dgm:pt modelId="{8E231BB5-41AE-4FFD-82D1-B9B7FC4D0DDA}" type="pres">
      <dgm:prSet presAssocID="{02FDD821-B3B7-4E9D-8D26-F650593D0082}" presName="Accent" presStyleLbl="bgShp" presStyleIdx="0" presStyleCnt="6"/>
      <dgm:spPr/>
    </dgm:pt>
    <dgm:pt modelId="{35BB71AB-6E98-43DB-959A-C8B07A0E70E6}" type="pres">
      <dgm:prSet presAssocID="{02FDD821-B3B7-4E9D-8D26-F650593D0082}" presName="Child1" presStyleLbl="node1" presStyleIdx="0" presStyleCnt="6">
        <dgm:presLayoutVars>
          <dgm:chMax val="0"/>
          <dgm:chPref val="0"/>
          <dgm:bulletEnabled val="1"/>
        </dgm:presLayoutVars>
      </dgm:prSet>
      <dgm:spPr/>
      <dgm:t>
        <a:bodyPr/>
        <a:lstStyle/>
        <a:p>
          <a:endParaRPr lang="en-US"/>
        </a:p>
      </dgm:t>
    </dgm:pt>
    <dgm:pt modelId="{816405A0-1D0B-46F6-9C9A-28E057B12492}" type="pres">
      <dgm:prSet presAssocID="{8DC12690-C2D7-40A2-A148-848A95BC7ECA}" presName="Accent2" presStyleCnt="0"/>
      <dgm:spPr/>
    </dgm:pt>
    <dgm:pt modelId="{92E09C62-9680-466A-91F6-F545835E1336}" type="pres">
      <dgm:prSet presAssocID="{8DC12690-C2D7-40A2-A148-848A95BC7ECA}" presName="Accent" presStyleLbl="bgShp" presStyleIdx="1" presStyleCnt="6" custLinFactX="300000" custLinFactNeighborX="385643" custLinFactNeighborY="-62501"/>
      <dgm:spPr>
        <a:noFill/>
      </dgm:spPr>
      <dgm:t>
        <a:bodyPr/>
        <a:lstStyle/>
        <a:p>
          <a:endParaRPr lang="en-US"/>
        </a:p>
      </dgm:t>
    </dgm:pt>
    <dgm:pt modelId="{CF887C6C-0825-4495-A651-0A08519FC5F8}" type="pres">
      <dgm:prSet presAssocID="{8DC12690-C2D7-40A2-A148-848A95BC7ECA}" presName="Child2" presStyleLbl="node1" presStyleIdx="1" presStyleCnt="6">
        <dgm:presLayoutVars>
          <dgm:chMax val="0"/>
          <dgm:chPref val="0"/>
          <dgm:bulletEnabled val="1"/>
        </dgm:presLayoutVars>
      </dgm:prSet>
      <dgm:spPr/>
      <dgm:t>
        <a:bodyPr/>
        <a:lstStyle/>
        <a:p>
          <a:endParaRPr lang="en-US"/>
        </a:p>
      </dgm:t>
    </dgm:pt>
    <dgm:pt modelId="{BD6608EC-B06B-44A1-A632-8E92DC4435D4}" type="pres">
      <dgm:prSet presAssocID="{31BDEEFE-6B4F-49DA-BA9A-EAA5777603EC}" presName="Accent3" presStyleCnt="0"/>
      <dgm:spPr/>
    </dgm:pt>
    <dgm:pt modelId="{43A4852B-FE4D-4D34-BF0F-49565D57BD20}" type="pres">
      <dgm:prSet presAssocID="{31BDEEFE-6B4F-49DA-BA9A-EAA5777603EC}" presName="Accent" presStyleLbl="bgShp" presStyleIdx="2" presStyleCnt="6" custLinFactX="220450" custLinFactNeighborX="300000" custLinFactNeighborY="-87714"/>
      <dgm:spPr>
        <a:solidFill>
          <a:schemeClr val="bg1"/>
        </a:solidFill>
      </dgm:spPr>
      <dgm:t>
        <a:bodyPr/>
        <a:lstStyle/>
        <a:p>
          <a:endParaRPr lang="en-US"/>
        </a:p>
      </dgm:t>
    </dgm:pt>
    <dgm:pt modelId="{F7979F3A-11CD-4CF2-A78A-7F4F582138EB}" type="pres">
      <dgm:prSet presAssocID="{31BDEEFE-6B4F-49DA-BA9A-EAA5777603EC}" presName="Child3" presStyleLbl="node1" presStyleIdx="2" presStyleCnt="6">
        <dgm:presLayoutVars>
          <dgm:chMax val="0"/>
          <dgm:chPref val="0"/>
          <dgm:bulletEnabled val="1"/>
        </dgm:presLayoutVars>
      </dgm:prSet>
      <dgm:spPr/>
      <dgm:t>
        <a:bodyPr/>
        <a:lstStyle/>
        <a:p>
          <a:endParaRPr lang="en-US"/>
        </a:p>
      </dgm:t>
    </dgm:pt>
    <dgm:pt modelId="{C9157834-E3B5-43E9-BC96-A3CFF196FC86}" type="pres">
      <dgm:prSet presAssocID="{E0291296-2C39-4491-9183-D420C3D6AEED}" presName="Accent4" presStyleCnt="0"/>
      <dgm:spPr/>
    </dgm:pt>
    <dgm:pt modelId="{0DFB3AAC-9DEA-4A47-A100-CCBB4C0CCB93}" type="pres">
      <dgm:prSet presAssocID="{E0291296-2C39-4491-9183-D420C3D6AEED}" presName="Accent" presStyleLbl="bgShp" presStyleIdx="3" presStyleCnt="6" custLinFactX="245031" custLinFactNeighborX="300000" custLinFactNeighborY="60730"/>
      <dgm:spPr>
        <a:solidFill>
          <a:schemeClr val="bg1"/>
        </a:solidFill>
      </dgm:spPr>
      <dgm:t>
        <a:bodyPr/>
        <a:lstStyle/>
        <a:p>
          <a:endParaRPr lang="en-US"/>
        </a:p>
      </dgm:t>
    </dgm:pt>
    <dgm:pt modelId="{A565E241-66FD-4C9D-92D0-0CB65501C3F2}" type="pres">
      <dgm:prSet presAssocID="{E0291296-2C39-4491-9183-D420C3D6AEED}" presName="Child4" presStyleLbl="node1" presStyleIdx="3" presStyleCnt="6">
        <dgm:presLayoutVars>
          <dgm:chMax val="0"/>
          <dgm:chPref val="0"/>
          <dgm:bulletEnabled val="1"/>
        </dgm:presLayoutVars>
      </dgm:prSet>
      <dgm:spPr/>
      <dgm:t>
        <a:bodyPr/>
        <a:lstStyle/>
        <a:p>
          <a:endParaRPr lang="en-US"/>
        </a:p>
      </dgm:t>
    </dgm:pt>
    <dgm:pt modelId="{CE9D3428-7682-45F6-A654-5FA70C3B8D67}" type="pres">
      <dgm:prSet presAssocID="{982C0086-8353-4181-8BDC-AD40412089F9}" presName="Accent5" presStyleCnt="0"/>
      <dgm:spPr/>
    </dgm:pt>
    <dgm:pt modelId="{6368F7E7-AE77-4167-8521-832C4459E0C6}" type="pres">
      <dgm:prSet presAssocID="{982C0086-8353-4181-8BDC-AD40412089F9}" presName="Accent" presStyleLbl="bgShp" presStyleIdx="4" presStyleCnt="6" custLinFactX="400000" custLinFactNeighborX="438844" custLinFactNeighborY="-86701"/>
      <dgm:spPr>
        <a:solidFill>
          <a:schemeClr val="bg1"/>
        </a:solidFill>
      </dgm:spPr>
      <dgm:t>
        <a:bodyPr/>
        <a:lstStyle/>
        <a:p>
          <a:endParaRPr lang="en-US"/>
        </a:p>
      </dgm:t>
    </dgm:pt>
    <dgm:pt modelId="{F8C2CFA0-3659-415E-A685-5D220FDE1B5A}" type="pres">
      <dgm:prSet presAssocID="{982C0086-8353-4181-8BDC-AD40412089F9}" presName="Child5" presStyleLbl="node1" presStyleIdx="4" presStyleCnt="6">
        <dgm:presLayoutVars>
          <dgm:chMax val="0"/>
          <dgm:chPref val="0"/>
          <dgm:bulletEnabled val="1"/>
        </dgm:presLayoutVars>
      </dgm:prSet>
      <dgm:spPr/>
      <dgm:t>
        <a:bodyPr/>
        <a:lstStyle/>
        <a:p>
          <a:endParaRPr lang="en-US"/>
        </a:p>
      </dgm:t>
    </dgm:pt>
    <dgm:pt modelId="{2CD7BEC5-39C3-4E24-926C-FD595621A485}" type="pres">
      <dgm:prSet presAssocID="{9841FBF1-FF25-4292-B8F1-41259E4C56EC}" presName="Accent6" presStyleCnt="0"/>
      <dgm:spPr/>
    </dgm:pt>
    <dgm:pt modelId="{238B16EE-633C-4B7F-B59C-8C53A87488F6}" type="pres">
      <dgm:prSet presAssocID="{9841FBF1-FF25-4292-B8F1-41259E4C56EC}" presName="Accent" presStyleLbl="bgShp" presStyleIdx="5" presStyleCnt="6" custLinFactX="300000" custLinFactY="100000" custLinFactNeighborX="309807" custLinFactNeighborY="158543"/>
      <dgm:spPr>
        <a:solidFill>
          <a:schemeClr val="bg1"/>
        </a:solidFill>
      </dgm:spPr>
      <dgm:t>
        <a:bodyPr/>
        <a:lstStyle/>
        <a:p>
          <a:endParaRPr lang="en-US"/>
        </a:p>
      </dgm:t>
    </dgm:pt>
    <dgm:pt modelId="{F2E0E886-887C-48D7-9CB9-F2CFF1B4F9BC}" type="pres">
      <dgm:prSet presAssocID="{9841FBF1-FF25-4292-B8F1-41259E4C56EC}" presName="Child6" presStyleLbl="node1" presStyleIdx="5" presStyleCnt="6">
        <dgm:presLayoutVars>
          <dgm:chMax val="0"/>
          <dgm:chPref val="0"/>
          <dgm:bulletEnabled val="1"/>
        </dgm:presLayoutVars>
      </dgm:prSet>
      <dgm:spPr/>
      <dgm:t>
        <a:bodyPr/>
        <a:lstStyle/>
        <a:p>
          <a:endParaRPr lang="en-US"/>
        </a:p>
      </dgm:t>
    </dgm:pt>
  </dgm:ptLst>
  <dgm:cxnLst>
    <dgm:cxn modelId="{10DFC2B7-2DEF-4A71-9688-CD4089518DC6}" srcId="{D6DD70D6-7CE7-4D8A-92B1-7F823985CDD6}" destId="{8DC12690-C2D7-40A2-A148-848A95BC7ECA}" srcOrd="1" destOrd="0" parTransId="{2B2BD630-8003-4F26-B9D1-55541A293078}" sibTransId="{B9873CAD-8531-48F6-918F-85ABFEC8A12A}"/>
    <dgm:cxn modelId="{C3E7E971-DBA9-40BD-BDF6-BEC8AEB6D6B9}" type="presOf" srcId="{9841FBF1-FF25-4292-B8F1-41259E4C56EC}" destId="{F2E0E886-887C-48D7-9CB9-F2CFF1B4F9BC}" srcOrd="0" destOrd="0" presId="urn:microsoft.com/office/officeart/2011/layout/HexagonRadial"/>
    <dgm:cxn modelId="{ACE51CAF-8E63-4102-8723-0CC9DEE26534}" type="presOf" srcId="{31BDEEFE-6B4F-49DA-BA9A-EAA5777603EC}" destId="{F7979F3A-11CD-4CF2-A78A-7F4F582138EB}" srcOrd="0" destOrd="0" presId="urn:microsoft.com/office/officeart/2011/layout/HexagonRadial"/>
    <dgm:cxn modelId="{E7B22F49-81B0-482F-A094-3383A079CD95}" srcId="{D6DD70D6-7CE7-4D8A-92B1-7F823985CDD6}" destId="{E0291296-2C39-4491-9183-D420C3D6AEED}" srcOrd="3" destOrd="0" parTransId="{48C09190-38F0-4F64-964E-EB80B90B7EFC}" sibTransId="{38F72392-9D52-4260-B3CD-60E088BF1DB2}"/>
    <dgm:cxn modelId="{4CB6D60B-788B-479C-9A7F-D438A63A79E9}" srcId="{ABEE6412-A62C-4B71-9D49-CC19054927DA}" destId="{D6DD70D6-7CE7-4D8A-92B1-7F823985CDD6}" srcOrd="0" destOrd="0" parTransId="{0A0DA276-4F1D-44A2-9BF4-87AD50D9198E}" sibTransId="{332F1486-6C1A-47D8-8A32-4D7B3A19900E}"/>
    <dgm:cxn modelId="{72CA3300-C23A-4C51-8B1B-43B0889D801C}" type="presOf" srcId="{ABEE6412-A62C-4B71-9D49-CC19054927DA}" destId="{8F2C0C95-6F72-4967-857F-AAF68CDBDAC3}" srcOrd="0" destOrd="0" presId="urn:microsoft.com/office/officeart/2011/layout/HexagonRadial"/>
    <dgm:cxn modelId="{862DEF86-3A14-4B01-8998-D7296A41C9F7}" srcId="{D6DD70D6-7CE7-4D8A-92B1-7F823985CDD6}" destId="{31BDEEFE-6B4F-49DA-BA9A-EAA5777603EC}" srcOrd="2" destOrd="0" parTransId="{102F1F2F-CA0D-4F14-B520-0DBCCDC43B0F}" sibTransId="{99FCA486-E206-4E8A-B519-DCDCB582DA7B}"/>
    <dgm:cxn modelId="{8F91049C-2441-4BB6-B613-3CCA021E3431}" type="presOf" srcId="{D6DD70D6-7CE7-4D8A-92B1-7F823985CDD6}" destId="{F4763737-2314-4DA1-9F4C-604D40E02C16}" srcOrd="0" destOrd="0" presId="urn:microsoft.com/office/officeart/2011/layout/HexagonRadial"/>
    <dgm:cxn modelId="{B8300797-CBDE-4F50-9137-47D7CDAE742E}" srcId="{D6DD70D6-7CE7-4D8A-92B1-7F823985CDD6}" destId="{9841FBF1-FF25-4292-B8F1-41259E4C56EC}" srcOrd="5" destOrd="0" parTransId="{90AE4E36-A9AB-4195-B661-EC32502958D3}" sibTransId="{E7CF2AAA-2CCB-4BAC-BA0B-5E4CE1FC03B2}"/>
    <dgm:cxn modelId="{F0141156-43C7-43CE-802B-BDE3097A0FAB}" srcId="{D6DD70D6-7CE7-4D8A-92B1-7F823985CDD6}" destId="{982C0086-8353-4181-8BDC-AD40412089F9}" srcOrd="4" destOrd="0" parTransId="{ECC5F6A6-9B5C-4FD8-8D02-E79EE1261224}" sibTransId="{0B782946-0222-4576-8EFD-FE59EF291217}"/>
    <dgm:cxn modelId="{BD175F02-3B13-4AF9-8771-F26D6CED0991}" type="presOf" srcId="{E0291296-2C39-4491-9183-D420C3D6AEED}" destId="{A565E241-66FD-4C9D-92D0-0CB65501C3F2}" srcOrd="0" destOrd="0" presId="urn:microsoft.com/office/officeart/2011/layout/HexagonRadial"/>
    <dgm:cxn modelId="{4220241B-EE8A-4D99-BE7B-4D4CE89E8713}" type="presOf" srcId="{8DC12690-C2D7-40A2-A148-848A95BC7ECA}" destId="{CF887C6C-0825-4495-A651-0A08519FC5F8}" srcOrd="0" destOrd="0" presId="urn:microsoft.com/office/officeart/2011/layout/HexagonRadial"/>
    <dgm:cxn modelId="{CB4FC0DA-8430-4948-BCF2-C31103D6E72D}" srcId="{D6DD70D6-7CE7-4D8A-92B1-7F823985CDD6}" destId="{02FDD821-B3B7-4E9D-8D26-F650593D0082}" srcOrd="0" destOrd="0" parTransId="{2D4FA8C6-53B3-4D03-863F-E30C2B8797AC}" sibTransId="{5B79F9C6-BB25-4F7E-A277-202527C175CC}"/>
    <dgm:cxn modelId="{F21FFA1E-3B2D-42AC-AAEB-0D8FD906CEC5}" type="presOf" srcId="{982C0086-8353-4181-8BDC-AD40412089F9}" destId="{F8C2CFA0-3659-415E-A685-5D220FDE1B5A}" srcOrd="0" destOrd="0" presId="urn:microsoft.com/office/officeart/2011/layout/HexagonRadial"/>
    <dgm:cxn modelId="{A8E71AFF-E006-41BA-B2E3-EF3B04BFD938}" type="presOf" srcId="{02FDD821-B3B7-4E9D-8D26-F650593D0082}" destId="{35BB71AB-6E98-43DB-959A-C8B07A0E70E6}" srcOrd="0" destOrd="0" presId="urn:microsoft.com/office/officeart/2011/layout/HexagonRadial"/>
    <dgm:cxn modelId="{B51BE27C-32B1-43F3-9770-67AA748AEAC7}" type="presParOf" srcId="{8F2C0C95-6F72-4967-857F-AAF68CDBDAC3}" destId="{F4763737-2314-4DA1-9F4C-604D40E02C16}" srcOrd="0" destOrd="0" presId="urn:microsoft.com/office/officeart/2011/layout/HexagonRadial"/>
    <dgm:cxn modelId="{71691782-F9B6-434C-8DBA-CC726AB692F7}" type="presParOf" srcId="{8F2C0C95-6F72-4967-857F-AAF68CDBDAC3}" destId="{8E3195F6-1C65-4979-8E8B-40758EE560FA}" srcOrd="1" destOrd="0" presId="urn:microsoft.com/office/officeart/2011/layout/HexagonRadial"/>
    <dgm:cxn modelId="{76AE4BA8-F67B-4F84-9CFE-A775AA6E570B}" type="presParOf" srcId="{8E3195F6-1C65-4979-8E8B-40758EE560FA}" destId="{8E231BB5-41AE-4FFD-82D1-B9B7FC4D0DDA}" srcOrd="0" destOrd="0" presId="urn:microsoft.com/office/officeart/2011/layout/HexagonRadial"/>
    <dgm:cxn modelId="{506C50BA-182D-44ED-AEE6-EC766A490265}" type="presParOf" srcId="{8F2C0C95-6F72-4967-857F-AAF68CDBDAC3}" destId="{35BB71AB-6E98-43DB-959A-C8B07A0E70E6}" srcOrd="2" destOrd="0" presId="urn:microsoft.com/office/officeart/2011/layout/HexagonRadial"/>
    <dgm:cxn modelId="{B429FF15-F869-4626-8FE2-0328E738F6D2}" type="presParOf" srcId="{8F2C0C95-6F72-4967-857F-AAF68CDBDAC3}" destId="{816405A0-1D0B-46F6-9C9A-28E057B12492}" srcOrd="3" destOrd="0" presId="urn:microsoft.com/office/officeart/2011/layout/HexagonRadial"/>
    <dgm:cxn modelId="{9040C8F2-918C-4F32-92E0-40AD3C09A694}" type="presParOf" srcId="{816405A0-1D0B-46F6-9C9A-28E057B12492}" destId="{92E09C62-9680-466A-91F6-F545835E1336}" srcOrd="0" destOrd="0" presId="urn:microsoft.com/office/officeart/2011/layout/HexagonRadial"/>
    <dgm:cxn modelId="{4B542C55-595F-49FC-93BC-F37494CFB965}" type="presParOf" srcId="{8F2C0C95-6F72-4967-857F-AAF68CDBDAC3}" destId="{CF887C6C-0825-4495-A651-0A08519FC5F8}" srcOrd="4" destOrd="0" presId="urn:microsoft.com/office/officeart/2011/layout/HexagonRadial"/>
    <dgm:cxn modelId="{92731B03-2D75-4825-A547-DD2DD6EA8085}" type="presParOf" srcId="{8F2C0C95-6F72-4967-857F-AAF68CDBDAC3}" destId="{BD6608EC-B06B-44A1-A632-8E92DC4435D4}" srcOrd="5" destOrd="0" presId="urn:microsoft.com/office/officeart/2011/layout/HexagonRadial"/>
    <dgm:cxn modelId="{32B8F63F-022E-4081-B431-0CA3CCB59578}" type="presParOf" srcId="{BD6608EC-B06B-44A1-A632-8E92DC4435D4}" destId="{43A4852B-FE4D-4D34-BF0F-49565D57BD20}" srcOrd="0" destOrd="0" presId="urn:microsoft.com/office/officeart/2011/layout/HexagonRadial"/>
    <dgm:cxn modelId="{8F6800F0-8382-4781-9E6B-DD3D6C785505}" type="presParOf" srcId="{8F2C0C95-6F72-4967-857F-AAF68CDBDAC3}" destId="{F7979F3A-11CD-4CF2-A78A-7F4F582138EB}" srcOrd="6" destOrd="0" presId="urn:microsoft.com/office/officeart/2011/layout/HexagonRadial"/>
    <dgm:cxn modelId="{AC1C8736-6ADC-4ACC-ACC9-6F213640F3FB}" type="presParOf" srcId="{8F2C0C95-6F72-4967-857F-AAF68CDBDAC3}" destId="{C9157834-E3B5-43E9-BC96-A3CFF196FC86}" srcOrd="7" destOrd="0" presId="urn:microsoft.com/office/officeart/2011/layout/HexagonRadial"/>
    <dgm:cxn modelId="{D0487858-C4E3-4A74-8D49-69A3812268F8}" type="presParOf" srcId="{C9157834-E3B5-43E9-BC96-A3CFF196FC86}" destId="{0DFB3AAC-9DEA-4A47-A100-CCBB4C0CCB93}" srcOrd="0" destOrd="0" presId="urn:microsoft.com/office/officeart/2011/layout/HexagonRadial"/>
    <dgm:cxn modelId="{99C3FAE6-DEF2-4A17-BD8D-27A44BA5E101}" type="presParOf" srcId="{8F2C0C95-6F72-4967-857F-AAF68CDBDAC3}" destId="{A565E241-66FD-4C9D-92D0-0CB65501C3F2}" srcOrd="8" destOrd="0" presId="urn:microsoft.com/office/officeart/2011/layout/HexagonRadial"/>
    <dgm:cxn modelId="{B6B7261C-22EE-40F0-9EA3-FD846AFE4BFE}" type="presParOf" srcId="{8F2C0C95-6F72-4967-857F-AAF68CDBDAC3}" destId="{CE9D3428-7682-45F6-A654-5FA70C3B8D67}" srcOrd="9" destOrd="0" presId="urn:microsoft.com/office/officeart/2011/layout/HexagonRadial"/>
    <dgm:cxn modelId="{EF8F70AA-8509-46A9-9790-399CAB8BA3C8}" type="presParOf" srcId="{CE9D3428-7682-45F6-A654-5FA70C3B8D67}" destId="{6368F7E7-AE77-4167-8521-832C4459E0C6}" srcOrd="0" destOrd="0" presId="urn:microsoft.com/office/officeart/2011/layout/HexagonRadial"/>
    <dgm:cxn modelId="{1C1A7D3B-7D57-4C66-9387-AE91EBD08B2A}" type="presParOf" srcId="{8F2C0C95-6F72-4967-857F-AAF68CDBDAC3}" destId="{F8C2CFA0-3659-415E-A685-5D220FDE1B5A}" srcOrd="10" destOrd="0" presId="urn:microsoft.com/office/officeart/2011/layout/HexagonRadial"/>
    <dgm:cxn modelId="{0293E2B5-7839-49BC-9BCB-B2C32E319763}" type="presParOf" srcId="{8F2C0C95-6F72-4967-857F-AAF68CDBDAC3}" destId="{2CD7BEC5-39C3-4E24-926C-FD595621A485}" srcOrd="11" destOrd="0" presId="urn:microsoft.com/office/officeart/2011/layout/HexagonRadial"/>
    <dgm:cxn modelId="{08648EF4-D09A-40B3-A23B-F132CC77AB4A}" type="presParOf" srcId="{2CD7BEC5-39C3-4E24-926C-FD595621A485}" destId="{238B16EE-633C-4B7F-B59C-8C53A87488F6}" srcOrd="0" destOrd="0" presId="urn:microsoft.com/office/officeart/2011/layout/HexagonRadial"/>
    <dgm:cxn modelId="{61B634EE-CCB6-4825-8D7E-CDB86172C748}" type="presParOf" srcId="{8F2C0C95-6F72-4967-857F-AAF68CDBDAC3}" destId="{F2E0E886-887C-48D7-9CB9-F2CFF1B4F9BC}"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763737-2314-4DA1-9F4C-604D40E02C16}">
      <dsp:nvSpPr>
        <dsp:cNvPr id="0" name=""/>
        <dsp:cNvSpPr/>
      </dsp:nvSpPr>
      <dsp:spPr>
        <a:xfrm>
          <a:off x="3220250" y="1647002"/>
          <a:ext cx="2093411" cy="1810885"/>
        </a:xfrm>
        <a:prstGeom prst="hexagon">
          <a:avLst>
            <a:gd name="adj" fmla="val 28570"/>
            <a:gd name="vf" fmla="val 115470"/>
          </a:avLst>
        </a:prstGeom>
        <a:solidFill>
          <a:schemeClr val="accent6">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1"/>
              </a:solidFill>
              <a:latin typeface="Arial Black" pitchFamily="34" charset="0"/>
            </a:rPr>
            <a:t>Project-Based </a:t>
          </a:r>
          <a:r>
            <a:rPr lang="en-US" sz="1400" kern="1200" dirty="0">
              <a:solidFill>
                <a:schemeClr val="bg1"/>
              </a:solidFill>
              <a:latin typeface="Arial Black" pitchFamily="34" charset="0"/>
            </a:rPr>
            <a:t>Learning</a:t>
          </a:r>
        </a:p>
      </dsp:txBody>
      <dsp:txXfrm>
        <a:off x="3567158" y="1947091"/>
        <a:ext cx="1399595" cy="1210707"/>
      </dsp:txXfrm>
    </dsp:sp>
    <dsp:sp modelId="{92E09C62-9680-466A-91F6-F545835E1336}">
      <dsp:nvSpPr>
        <dsp:cNvPr id="0" name=""/>
        <dsp:cNvSpPr/>
      </dsp:nvSpPr>
      <dsp:spPr>
        <a:xfrm>
          <a:off x="7744562" y="355265"/>
          <a:ext cx="789837" cy="680549"/>
        </a:xfrm>
        <a:prstGeom prst="hexagon">
          <a:avLst>
            <a:gd name="adj" fmla="val 28900"/>
            <a:gd name="vf" fmla="val 115470"/>
          </a:avLst>
        </a:prstGeom>
        <a:noFill/>
        <a:ln>
          <a:noFill/>
        </a:ln>
        <a:effectLst/>
      </dsp:spPr>
      <dsp:style>
        <a:lnRef idx="0">
          <a:scrgbClr r="0" g="0" b="0"/>
        </a:lnRef>
        <a:fillRef idx="1">
          <a:scrgbClr r="0" g="0" b="0"/>
        </a:fillRef>
        <a:effectRef idx="0">
          <a:scrgbClr r="0" g="0" b="0"/>
        </a:effectRef>
        <a:fontRef idx="minor"/>
      </dsp:style>
    </dsp:sp>
    <dsp:sp modelId="{35BB71AB-6E98-43DB-959A-C8B07A0E70E6}">
      <dsp:nvSpPr>
        <dsp:cNvPr id="0" name=""/>
        <dsp:cNvSpPr/>
      </dsp:nvSpPr>
      <dsp:spPr>
        <a:xfrm>
          <a:off x="3413084" y="0"/>
          <a:ext cx="1715535" cy="1484139"/>
        </a:xfrm>
        <a:prstGeom prst="hexagon">
          <a:avLst>
            <a:gd name="adj" fmla="val 28570"/>
            <a:gd name="vf" fmla="val 115470"/>
          </a:avLst>
        </a:prstGeom>
        <a:solidFill>
          <a:schemeClr val="accent6">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a:solidFill>
                <a:schemeClr val="bg1"/>
              </a:solidFill>
              <a:latin typeface="Arial Black" pitchFamily="34" charset="0"/>
            </a:rPr>
            <a:t>Driving Question or Challenge</a:t>
          </a:r>
        </a:p>
      </dsp:txBody>
      <dsp:txXfrm>
        <a:off x="3697385" y="245953"/>
        <a:ext cx="1146933" cy="992233"/>
      </dsp:txXfrm>
    </dsp:sp>
    <dsp:sp modelId="{43A4852B-FE4D-4D34-BF0F-49565D57BD20}">
      <dsp:nvSpPr>
        <dsp:cNvPr id="0" name=""/>
        <dsp:cNvSpPr/>
      </dsp:nvSpPr>
      <dsp:spPr>
        <a:xfrm>
          <a:off x="7744562" y="1455943"/>
          <a:ext cx="789837" cy="680549"/>
        </a:xfrm>
        <a:prstGeom prst="hexagon">
          <a:avLst>
            <a:gd name="adj" fmla="val 28900"/>
            <a:gd name="vf" fmla="val 115470"/>
          </a:avLst>
        </a:prstGeom>
        <a:solidFill>
          <a:schemeClr val="bg1"/>
        </a:solidFill>
        <a:ln>
          <a:noFill/>
        </a:ln>
        <a:effectLst/>
      </dsp:spPr>
      <dsp:style>
        <a:lnRef idx="0">
          <a:scrgbClr r="0" g="0" b="0"/>
        </a:lnRef>
        <a:fillRef idx="1">
          <a:scrgbClr r="0" g="0" b="0"/>
        </a:fillRef>
        <a:effectRef idx="0">
          <a:scrgbClr r="0" g="0" b="0"/>
        </a:effectRef>
        <a:fontRef idx="minor"/>
      </dsp:style>
    </dsp:sp>
    <dsp:sp modelId="{CF887C6C-0825-4495-A651-0A08519FC5F8}">
      <dsp:nvSpPr>
        <dsp:cNvPr id="0" name=""/>
        <dsp:cNvSpPr/>
      </dsp:nvSpPr>
      <dsp:spPr>
        <a:xfrm>
          <a:off x="4986429" y="912845"/>
          <a:ext cx="1715535" cy="1484139"/>
        </a:xfrm>
        <a:prstGeom prst="hexagon">
          <a:avLst>
            <a:gd name="adj" fmla="val 28570"/>
            <a:gd name="vf" fmla="val 115470"/>
          </a:avLst>
        </a:prstGeom>
        <a:solidFill>
          <a:schemeClr val="accent6">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a:solidFill>
                <a:schemeClr val="bg1"/>
              </a:solidFill>
              <a:latin typeface="Arial Black" pitchFamily="34" charset="0"/>
            </a:rPr>
            <a:t>Need to Know</a:t>
          </a:r>
        </a:p>
      </dsp:txBody>
      <dsp:txXfrm>
        <a:off x="5270730" y="1158798"/>
        <a:ext cx="1146933" cy="992233"/>
      </dsp:txXfrm>
    </dsp:sp>
    <dsp:sp modelId="{0DFB3AAC-9DEA-4A47-A100-CCBB4C0CCB93}">
      <dsp:nvSpPr>
        <dsp:cNvPr id="0" name=""/>
        <dsp:cNvSpPr/>
      </dsp:nvSpPr>
      <dsp:spPr>
        <a:xfrm>
          <a:off x="7744562" y="3902328"/>
          <a:ext cx="789837" cy="680549"/>
        </a:xfrm>
        <a:prstGeom prst="hexagon">
          <a:avLst>
            <a:gd name="adj" fmla="val 28900"/>
            <a:gd name="vf" fmla="val 115470"/>
          </a:avLst>
        </a:prstGeom>
        <a:solidFill>
          <a:schemeClr val="bg1"/>
        </a:solidFill>
        <a:ln>
          <a:noFill/>
        </a:ln>
        <a:effectLst/>
      </dsp:spPr>
      <dsp:style>
        <a:lnRef idx="0">
          <a:scrgbClr r="0" g="0" b="0"/>
        </a:lnRef>
        <a:fillRef idx="1">
          <a:scrgbClr r="0" g="0" b="0"/>
        </a:fillRef>
        <a:effectRef idx="0">
          <a:scrgbClr r="0" g="0" b="0"/>
        </a:effectRef>
        <a:fontRef idx="minor"/>
      </dsp:style>
    </dsp:sp>
    <dsp:sp modelId="{F7979F3A-11CD-4CF2-A78A-7F4F582138EB}">
      <dsp:nvSpPr>
        <dsp:cNvPr id="0" name=""/>
        <dsp:cNvSpPr/>
      </dsp:nvSpPr>
      <dsp:spPr>
        <a:xfrm>
          <a:off x="4986429" y="2707393"/>
          <a:ext cx="1715535" cy="1484139"/>
        </a:xfrm>
        <a:prstGeom prst="hexagon">
          <a:avLst>
            <a:gd name="adj" fmla="val 28570"/>
            <a:gd name="vf" fmla="val 115470"/>
          </a:avLst>
        </a:prstGeom>
        <a:solidFill>
          <a:schemeClr val="accent6">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a:solidFill>
                <a:schemeClr val="bg1"/>
              </a:solidFill>
              <a:latin typeface="Arial Black" pitchFamily="34" charset="0"/>
            </a:rPr>
            <a:t>Inquiry and Innovation</a:t>
          </a:r>
        </a:p>
      </dsp:txBody>
      <dsp:txXfrm>
        <a:off x="5270730" y="2953346"/>
        <a:ext cx="1146933" cy="992233"/>
      </dsp:txXfrm>
    </dsp:sp>
    <dsp:sp modelId="{6368F7E7-AE77-4167-8521-832C4459E0C6}">
      <dsp:nvSpPr>
        <dsp:cNvPr id="0" name=""/>
        <dsp:cNvSpPr/>
      </dsp:nvSpPr>
      <dsp:spPr>
        <a:xfrm>
          <a:off x="7744562" y="3048064"/>
          <a:ext cx="789837" cy="680549"/>
        </a:xfrm>
        <a:prstGeom prst="hexagon">
          <a:avLst>
            <a:gd name="adj" fmla="val 28900"/>
            <a:gd name="vf" fmla="val 115470"/>
          </a:avLst>
        </a:prstGeom>
        <a:solidFill>
          <a:schemeClr val="bg1"/>
        </a:solidFill>
        <a:ln>
          <a:noFill/>
        </a:ln>
        <a:effectLst/>
      </dsp:spPr>
      <dsp:style>
        <a:lnRef idx="0">
          <a:scrgbClr r="0" g="0" b="0"/>
        </a:lnRef>
        <a:fillRef idx="1">
          <a:scrgbClr r="0" g="0" b="0"/>
        </a:fillRef>
        <a:effectRef idx="0">
          <a:scrgbClr r="0" g="0" b="0"/>
        </a:effectRef>
        <a:fontRef idx="minor"/>
      </dsp:style>
    </dsp:sp>
    <dsp:sp modelId="{A565E241-66FD-4C9D-92D0-0CB65501C3F2}">
      <dsp:nvSpPr>
        <dsp:cNvPr id="0" name=""/>
        <dsp:cNvSpPr/>
      </dsp:nvSpPr>
      <dsp:spPr>
        <a:xfrm>
          <a:off x="3413084" y="3621260"/>
          <a:ext cx="1715535" cy="1484139"/>
        </a:xfrm>
        <a:prstGeom prst="hexagon">
          <a:avLst>
            <a:gd name="adj" fmla="val 28570"/>
            <a:gd name="vf" fmla="val 115470"/>
          </a:avLst>
        </a:prstGeom>
        <a:solidFill>
          <a:schemeClr val="accent6">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a:solidFill>
                <a:schemeClr val="bg1"/>
              </a:solidFill>
              <a:latin typeface="Arial Black" pitchFamily="34" charset="0"/>
            </a:rPr>
            <a:t>21st Century Skills</a:t>
          </a:r>
        </a:p>
      </dsp:txBody>
      <dsp:txXfrm>
        <a:off x="3697385" y="3867213"/>
        <a:ext cx="1146933" cy="992233"/>
      </dsp:txXfrm>
    </dsp:sp>
    <dsp:sp modelId="{238B16EE-633C-4B7F-B59C-8C53A87488F6}">
      <dsp:nvSpPr>
        <dsp:cNvPr id="0" name=""/>
        <dsp:cNvSpPr/>
      </dsp:nvSpPr>
      <dsp:spPr>
        <a:xfrm>
          <a:off x="7103735" y="4125866"/>
          <a:ext cx="789837" cy="680549"/>
        </a:xfrm>
        <a:prstGeom prst="hexagon">
          <a:avLst>
            <a:gd name="adj" fmla="val 28900"/>
            <a:gd name="vf" fmla="val 115470"/>
          </a:avLst>
        </a:prstGeom>
        <a:solidFill>
          <a:schemeClr val="bg1"/>
        </a:solidFill>
        <a:ln>
          <a:noFill/>
        </a:ln>
        <a:effectLst/>
      </dsp:spPr>
      <dsp:style>
        <a:lnRef idx="0">
          <a:scrgbClr r="0" g="0" b="0"/>
        </a:lnRef>
        <a:fillRef idx="1">
          <a:scrgbClr r="0" g="0" b="0"/>
        </a:fillRef>
        <a:effectRef idx="0">
          <a:scrgbClr r="0" g="0" b="0"/>
        </a:effectRef>
        <a:fontRef idx="minor"/>
      </dsp:style>
    </dsp:sp>
    <dsp:sp modelId="{F8C2CFA0-3659-415E-A685-5D220FDE1B5A}">
      <dsp:nvSpPr>
        <dsp:cNvPr id="0" name=""/>
        <dsp:cNvSpPr/>
      </dsp:nvSpPr>
      <dsp:spPr>
        <a:xfrm>
          <a:off x="1832434" y="2708414"/>
          <a:ext cx="1715535" cy="1484139"/>
        </a:xfrm>
        <a:prstGeom prst="hexagon">
          <a:avLst>
            <a:gd name="adj" fmla="val 28570"/>
            <a:gd name="vf" fmla="val 115470"/>
          </a:avLst>
        </a:prstGeom>
        <a:solidFill>
          <a:schemeClr val="accent6">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a:solidFill>
                <a:schemeClr val="bg1"/>
              </a:solidFill>
              <a:latin typeface="Arial Black" pitchFamily="34" charset="0"/>
            </a:rPr>
            <a:t>Student Voice and Choice</a:t>
          </a:r>
        </a:p>
      </dsp:txBody>
      <dsp:txXfrm>
        <a:off x="2116735" y="2954367"/>
        <a:ext cx="1146933" cy="992233"/>
      </dsp:txXfrm>
    </dsp:sp>
    <dsp:sp modelId="{F2E0E886-887C-48D7-9CB9-F2CFF1B4F9BC}">
      <dsp:nvSpPr>
        <dsp:cNvPr id="0" name=""/>
        <dsp:cNvSpPr/>
      </dsp:nvSpPr>
      <dsp:spPr>
        <a:xfrm>
          <a:off x="1832434" y="910803"/>
          <a:ext cx="1715535" cy="1484139"/>
        </a:xfrm>
        <a:prstGeom prst="hexagon">
          <a:avLst>
            <a:gd name="adj" fmla="val 28570"/>
            <a:gd name="vf" fmla="val 115470"/>
          </a:avLst>
        </a:prstGeom>
        <a:solidFill>
          <a:schemeClr val="accent6">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a:solidFill>
                <a:schemeClr val="bg1"/>
              </a:solidFill>
              <a:latin typeface="Arial Black" pitchFamily="34" charset="0"/>
            </a:rPr>
            <a:t>Feedback and Revision</a:t>
          </a:r>
        </a:p>
      </dsp:txBody>
      <dsp:txXfrm>
        <a:off x="2116735" y="1156756"/>
        <a:ext cx="1146933" cy="992233"/>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369BB9-A489-4944-8AC6-6F6747EA791D}" type="datetimeFigureOut">
              <a:rPr lang="en-US" smtClean="0"/>
              <a:t>11/12/2013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66317A-C2A9-4FF2-95C7-51FF6E9074FF}" type="slidenum">
              <a:rPr lang="en-US" smtClean="0"/>
              <a:t>‹#›</a:t>
            </a:fld>
            <a:endParaRPr lang="en-US"/>
          </a:p>
        </p:txBody>
      </p:sp>
    </p:spTree>
    <p:extLst>
      <p:ext uri="{BB962C8B-B14F-4D97-AF65-F5344CB8AC3E}">
        <p14:creationId xmlns:p14="http://schemas.microsoft.com/office/powerpoint/2010/main" val="3945497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2</a:t>
            </a:fld>
            <a:endParaRPr lang="en-US" dirty="0"/>
          </a:p>
        </p:txBody>
      </p:sp>
    </p:spTree>
    <p:extLst>
      <p:ext uri="{BB962C8B-B14F-4D97-AF65-F5344CB8AC3E}">
        <p14:creationId xmlns:p14="http://schemas.microsoft.com/office/powerpoint/2010/main" val="3024462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algn="r" eaLnBrk="1" hangingPunct="1">
              <a:spcBef>
                <a:spcPct val="0"/>
              </a:spcBef>
            </a:pPr>
            <a:fld id="{82644127-E0D5-40A3-81EA-8B616CB8A3C3}" type="slidenum">
              <a:rPr lang="en-US" altLang="en-US">
                <a:latin typeface="Arial" pitchFamily="34" charset="0"/>
              </a:rPr>
              <a:pPr algn="r" eaLnBrk="1" hangingPunct="1">
                <a:spcBef>
                  <a:spcPct val="0"/>
                </a:spcBef>
              </a:pPr>
              <a:t>11</a:t>
            </a:fld>
            <a:endParaRPr lang="en-US" altLang="en-US">
              <a:latin typeface="Arial" pitchFamily="34" charset="0"/>
            </a:endParaRPr>
          </a:p>
        </p:txBody>
      </p:sp>
      <p:sp>
        <p:nvSpPr>
          <p:cNvPr id="1556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algn="r" eaLnBrk="1" hangingPunct="1">
              <a:spcBef>
                <a:spcPct val="0"/>
              </a:spcBef>
            </a:pPr>
            <a:fld id="{8AEDE8E3-741B-43CC-AEC2-60BAB2DF9DCC}" type="slidenum">
              <a:rPr lang="en-US" altLang="en-US">
                <a:latin typeface="Arial" pitchFamily="34" charset="0"/>
              </a:rPr>
              <a:pPr algn="r" eaLnBrk="1" hangingPunct="1">
                <a:spcBef>
                  <a:spcPct val="0"/>
                </a:spcBef>
              </a:pPr>
              <a:t>12</a:t>
            </a:fld>
            <a:endParaRPr lang="en-US" altLang="en-US">
              <a:latin typeface="Arial" pitchFamily="34" charset="0"/>
            </a:endParaRPr>
          </a:p>
        </p:txBody>
      </p:sp>
      <p:sp>
        <p:nvSpPr>
          <p:cNvPr id="1566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algn="r" eaLnBrk="1" hangingPunct="1">
              <a:spcBef>
                <a:spcPct val="0"/>
              </a:spcBef>
            </a:pPr>
            <a:fld id="{514FD352-6640-4B95-85F9-3F91E03E8E37}" type="slidenum">
              <a:rPr lang="en-US" altLang="en-US">
                <a:latin typeface="Arial" pitchFamily="34" charset="0"/>
              </a:rPr>
              <a:pPr algn="r" eaLnBrk="1" hangingPunct="1">
                <a:spcBef>
                  <a:spcPct val="0"/>
                </a:spcBef>
              </a:pPr>
              <a:t>13</a:t>
            </a:fld>
            <a:endParaRPr lang="en-US" altLang="en-US">
              <a:latin typeface="Arial" pitchFamily="34" charset="0"/>
            </a:endParaRPr>
          </a:p>
        </p:txBody>
      </p:sp>
      <p:sp>
        <p:nvSpPr>
          <p:cNvPr id="1576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7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algn="r" eaLnBrk="1" hangingPunct="1">
              <a:spcBef>
                <a:spcPct val="0"/>
              </a:spcBef>
            </a:pPr>
            <a:fld id="{23E814A8-3223-44F4-919C-EFEBAF1B6803}" type="slidenum">
              <a:rPr lang="en-US" altLang="en-US">
                <a:latin typeface="Arial" pitchFamily="34" charset="0"/>
              </a:rPr>
              <a:pPr algn="r" eaLnBrk="1" hangingPunct="1">
                <a:spcBef>
                  <a:spcPct val="0"/>
                </a:spcBef>
              </a:pPr>
              <a:t>15</a:t>
            </a:fld>
            <a:endParaRPr lang="en-US" altLang="en-US">
              <a:latin typeface="Arial" pitchFamily="34" charset="0"/>
            </a:endParaRPr>
          </a:p>
        </p:txBody>
      </p:sp>
      <p:sp>
        <p:nvSpPr>
          <p:cNvPr id="1597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algn="r" eaLnBrk="1" hangingPunct="1">
              <a:spcBef>
                <a:spcPct val="0"/>
              </a:spcBef>
            </a:pPr>
            <a:fld id="{BB300182-E90D-4A95-AF57-8518B8AAEF7D}" type="slidenum">
              <a:rPr lang="en-US" altLang="en-US">
                <a:latin typeface="Arial" pitchFamily="34" charset="0"/>
              </a:rPr>
              <a:pPr algn="r" eaLnBrk="1" hangingPunct="1">
                <a:spcBef>
                  <a:spcPct val="0"/>
                </a:spcBef>
              </a:pPr>
              <a:t>16</a:t>
            </a:fld>
            <a:endParaRPr lang="en-US" altLang="en-US">
              <a:latin typeface="Arial" pitchFamily="34" charset="0"/>
            </a:endParaRPr>
          </a:p>
        </p:txBody>
      </p:sp>
      <p:sp>
        <p:nvSpPr>
          <p:cNvPr id="1607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algn="r" eaLnBrk="1" hangingPunct="1">
              <a:spcBef>
                <a:spcPct val="0"/>
              </a:spcBef>
            </a:pPr>
            <a:fld id="{BB19F508-21C8-49BA-93BA-FBA8B98FB57D}" type="slidenum">
              <a:rPr lang="en-US" altLang="en-US">
                <a:latin typeface="Arial" pitchFamily="34" charset="0"/>
              </a:rPr>
              <a:pPr algn="r" eaLnBrk="1" hangingPunct="1">
                <a:spcBef>
                  <a:spcPct val="0"/>
                </a:spcBef>
              </a:pPr>
              <a:t>17</a:t>
            </a:fld>
            <a:endParaRPr lang="en-US" altLang="en-US">
              <a:latin typeface="Arial" pitchFamily="34" charset="0"/>
            </a:endParaRPr>
          </a:p>
        </p:txBody>
      </p:sp>
      <p:sp>
        <p:nvSpPr>
          <p:cNvPr id="1617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CB3B4EE1-A836-4A45-A26E-37BFFB5794AE}" type="slidenum">
              <a:rPr lang="en-US" altLang="en-US">
                <a:latin typeface="Arial" pitchFamily="34" charset="0"/>
              </a:rPr>
              <a:pPr eaLnBrk="1" hangingPunct="1">
                <a:spcBef>
                  <a:spcPct val="0"/>
                </a:spcBef>
              </a:pPr>
              <a:t>18</a:t>
            </a:fld>
            <a:endParaRPr lang="en-US" altLang="en-US">
              <a:latin typeface="Arial" pitchFamily="34" charset="0"/>
            </a:endParaRPr>
          </a:p>
        </p:txBody>
      </p:sp>
      <p:sp>
        <p:nvSpPr>
          <p:cNvPr id="1628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19</a:t>
            </a:fld>
            <a:endParaRPr lang="en-US" dirty="0"/>
          </a:p>
        </p:txBody>
      </p:sp>
    </p:spTree>
    <p:extLst>
      <p:ext uri="{BB962C8B-B14F-4D97-AF65-F5344CB8AC3E}">
        <p14:creationId xmlns:p14="http://schemas.microsoft.com/office/powerpoint/2010/main" val="2079787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20</a:t>
            </a:fld>
            <a:endParaRPr lang="en-US" dirty="0"/>
          </a:p>
        </p:txBody>
      </p:sp>
    </p:spTree>
    <p:extLst>
      <p:ext uri="{BB962C8B-B14F-4D97-AF65-F5344CB8AC3E}">
        <p14:creationId xmlns:p14="http://schemas.microsoft.com/office/powerpoint/2010/main" val="3224199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3</a:t>
            </a:fld>
            <a:endParaRPr lang="en-US" dirty="0"/>
          </a:p>
        </p:txBody>
      </p:sp>
    </p:spTree>
    <p:extLst>
      <p:ext uri="{BB962C8B-B14F-4D97-AF65-F5344CB8AC3E}">
        <p14:creationId xmlns:p14="http://schemas.microsoft.com/office/powerpoint/2010/main" val="413736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21</a:t>
            </a:fld>
            <a:endParaRPr lang="en-US" dirty="0"/>
          </a:p>
        </p:txBody>
      </p:sp>
    </p:spTree>
    <p:extLst>
      <p:ext uri="{BB962C8B-B14F-4D97-AF65-F5344CB8AC3E}">
        <p14:creationId xmlns:p14="http://schemas.microsoft.com/office/powerpoint/2010/main" val="932069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22</a:t>
            </a:fld>
            <a:endParaRPr lang="en-US" dirty="0"/>
          </a:p>
        </p:txBody>
      </p:sp>
    </p:spTree>
    <p:extLst>
      <p:ext uri="{BB962C8B-B14F-4D97-AF65-F5344CB8AC3E}">
        <p14:creationId xmlns:p14="http://schemas.microsoft.com/office/powerpoint/2010/main" val="38133296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E2C3BBB0-E85B-4BE7-8F52-C2806C16B99B}" type="slidenum">
              <a:rPr lang="en-US" altLang="en-US"/>
              <a:pPr eaLnBrk="1" hangingPunct="1">
                <a:spcBef>
                  <a:spcPct val="0"/>
                </a:spcBef>
              </a:pPr>
              <a:t>23</a:t>
            </a:fld>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24</a:t>
            </a:fld>
            <a:endParaRPr lang="en-US" dirty="0"/>
          </a:p>
        </p:txBody>
      </p:sp>
    </p:spTree>
    <p:extLst>
      <p:ext uri="{BB962C8B-B14F-4D97-AF65-F5344CB8AC3E}">
        <p14:creationId xmlns:p14="http://schemas.microsoft.com/office/powerpoint/2010/main" val="17072057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25</a:t>
            </a:fld>
            <a:endParaRPr lang="en-US" dirty="0"/>
          </a:p>
        </p:txBody>
      </p:sp>
    </p:spTree>
    <p:extLst>
      <p:ext uri="{BB962C8B-B14F-4D97-AF65-F5344CB8AC3E}">
        <p14:creationId xmlns:p14="http://schemas.microsoft.com/office/powerpoint/2010/main" val="28307365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26</a:t>
            </a:fld>
            <a:endParaRPr lang="en-US" dirty="0"/>
          </a:p>
        </p:txBody>
      </p:sp>
    </p:spTree>
    <p:extLst>
      <p:ext uri="{BB962C8B-B14F-4D97-AF65-F5344CB8AC3E}">
        <p14:creationId xmlns:p14="http://schemas.microsoft.com/office/powerpoint/2010/main" val="31801895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27</a:t>
            </a:fld>
            <a:endParaRPr lang="en-US" dirty="0"/>
          </a:p>
        </p:txBody>
      </p:sp>
    </p:spTree>
    <p:extLst>
      <p:ext uri="{BB962C8B-B14F-4D97-AF65-F5344CB8AC3E}">
        <p14:creationId xmlns:p14="http://schemas.microsoft.com/office/powerpoint/2010/main" val="20136499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28</a:t>
            </a:fld>
            <a:endParaRPr lang="en-US" dirty="0"/>
          </a:p>
        </p:txBody>
      </p:sp>
    </p:spTree>
    <p:extLst>
      <p:ext uri="{BB962C8B-B14F-4D97-AF65-F5344CB8AC3E}">
        <p14:creationId xmlns:p14="http://schemas.microsoft.com/office/powerpoint/2010/main" val="26677533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29</a:t>
            </a:fld>
            <a:endParaRPr lang="en-US" dirty="0"/>
          </a:p>
        </p:txBody>
      </p:sp>
    </p:spTree>
    <p:extLst>
      <p:ext uri="{BB962C8B-B14F-4D97-AF65-F5344CB8AC3E}">
        <p14:creationId xmlns:p14="http://schemas.microsoft.com/office/powerpoint/2010/main" val="19417502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4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5831AA05-A725-458A-8BEA-F939F93DA904}" type="slidenum">
              <a:rPr lang="en-US" altLang="en-US"/>
              <a:pPr eaLnBrk="1" hangingPunct="1">
                <a:spcBef>
                  <a:spcPct val="0"/>
                </a:spcBef>
              </a:pPr>
              <a:t>30</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96FD49-A8B3-4711-BCC3-A717897B7531}" type="slidenum">
              <a:rPr lang="en-US" smtClean="0"/>
              <a:t>4</a:t>
            </a:fld>
            <a:endParaRPr lang="en-US" dirty="0"/>
          </a:p>
        </p:txBody>
      </p:sp>
    </p:spTree>
    <p:extLst>
      <p:ext uri="{BB962C8B-B14F-4D97-AF65-F5344CB8AC3E}">
        <p14:creationId xmlns:p14="http://schemas.microsoft.com/office/powerpoint/2010/main" val="11521089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5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70CF97CA-5D0A-4315-BF13-FF740A077B02}" type="slidenum">
              <a:rPr lang="en-US" altLang="en-US"/>
              <a:pPr eaLnBrk="1" hangingPunct="1">
                <a:spcBef>
                  <a:spcPct val="0"/>
                </a:spcBef>
              </a:pPr>
              <a:t>31</a:t>
            </a:fld>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Rectangle 3"/>
          <p:cNvSpPr>
            <a:spLocks noGrp="1" noChangeArrowheads="1"/>
          </p:cNvSpPr>
          <p:nvPr>
            <p:ph type="body" idx="1"/>
          </p:nvPr>
        </p:nvSpPr>
        <p:spPr bwMode="auto">
          <a:xfrm>
            <a:off x="685800" y="3962400"/>
            <a:ext cx="5334000" cy="4648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numCol="1" anchor="t" anchorCtr="0" compatLnSpc="1">
            <a:prstTxWarp prst="textNoShape">
              <a:avLst/>
            </a:prstTxWarp>
          </a:bodyPr>
          <a:lstStyle/>
          <a:p>
            <a:pPr eaLnBrk="1" hangingPunct="1">
              <a:spcBef>
                <a:spcPct val="0"/>
              </a:spcBef>
              <a:defRPr/>
            </a:pPr>
            <a:r>
              <a:rPr lang="en-US" altLang="en-US" sz="1000" smtClean="0">
                <a:solidFill>
                  <a:srgbClr val="000000"/>
                </a:solidFill>
              </a:rPr>
              <a:t>When today</a:t>
            </a:r>
            <a:r>
              <a:rPr lang="ja-JP" altLang="en-US" sz="1000" smtClean="0">
                <a:solidFill>
                  <a:srgbClr val="000000"/>
                </a:solidFill>
              </a:rPr>
              <a:t>’</a:t>
            </a:r>
            <a:r>
              <a:rPr lang="en-US" altLang="ja-JP" sz="1000" smtClean="0">
                <a:solidFill>
                  <a:srgbClr val="000000"/>
                </a:solidFill>
              </a:rPr>
              <a:t>s students leave the confines of the classroom, they must be prepared for an information-based society. The old school model of the Industrial Age is no longer valid.</a:t>
            </a:r>
          </a:p>
          <a:p>
            <a:pPr eaLnBrk="1" hangingPunct="1">
              <a:spcBef>
                <a:spcPct val="0"/>
              </a:spcBef>
              <a:defRPr/>
            </a:pPr>
            <a:endParaRPr lang="en-US" altLang="en-US" sz="500" smtClean="0">
              <a:solidFill>
                <a:srgbClr val="000000"/>
              </a:solidFill>
            </a:endParaRPr>
          </a:p>
          <a:p>
            <a:pPr eaLnBrk="1" hangingPunct="1">
              <a:spcBef>
                <a:spcPct val="0"/>
              </a:spcBef>
              <a:defRPr/>
            </a:pPr>
            <a:r>
              <a:rPr lang="en-US" altLang="en-US" sz="1000" smtClean="0">
                <a:solidFill>
                  <a:srgbClr val="000000"/>
                </a:solidFill>
              </a:rPr>
              <a:t>Today</a:t>
            </a:r>
            <a:r>
              <a:rPr lang="ja-JP" altLang="en-US" sz="1000" smtClean="0">
                <a:solidFill>
                  <a:srgbClr val="000000"/>
                </a:solidFill>
              </a:rPr>
              <a:t>’</a:t>
            </a:r>
            <a:r>
              <a:rPr lang="en-US" altLang="ja-JP" sz="1000" smtClean="0">
                <a:solidFill>
                  <a:srgbClr val="000000"/>
                </a:solidFill>
              </a:rPr>
              <a:t>s workplace needs people who can solve problems, collaborate, and communicate well with others. No one knows what the future will bring. Our children need to have </a:t>
            </a:r>
            <a:r>
              <a:rPr lang="ja-JP" altLang="en-US" sz="1000" smtClean="0">
                <a:solidFill>
                  <a:srgbClr val="000000"/>
                </a:solidFill>
              </a:rPr>
              <a:t>“</a:t>
            </a:r>
            <a:r>
              <a:rPr lang="en-US" altLang="ja-JP" sz="1000" smtClean="0">
                <a:solidFill>
                  <a:srgbClr val="000000"/>
                </a:solidFill>
              </a:rPr>
              <a:t>mental flexibility.</a:t>
            </a:r>
            <a:r>
              <a:rPr lang="ja-JP" altLang="en-US" sz="1000" smtClean="0">
                <a:solidFill>
                  <a:srgbClr val="000000"/>
                </a:solidFill>
              </a:rPr>
              <a:t>”</a:t>
            </a:r>
            <a:endParaRPr lang="en-US" altLang="ja-JP" sz="1000" smtClean="0">
              <a:solidFill>
                <a:srgbClr val="000000"/>
              </a:solidFill>
            </a:endParaRPr>
          </a:p>
          <a:p>
            <a:pPr eaLnBrk="1" hangingPunct="1">
              <a:spcBef>
                <a:spcPct val="0"/>
              </a:spcBef>
              <a:defRPr/>
            </a:pPr>
            <a:endParaRPr lang="en-US" altLang="en-US" sz="500" smtClean="0">
              <a:solidFill>
                <a:srgbClr val="000000"/>
              </a:solidFill>
            </a:endParaRPr>
          </a:p>
          <a:p>
            <a:pPr eaLnBrk="1" hangingPunct="1">
              <a:spcBef>
                <a:spcPct val="0"/>
              </a:spcBef>
              <a:defRPr/>
            </a:pPr>
            <a:r>
              <a:rPr lang="en-US" altLang="en-US" sz="1000" smtClean="0"/>
              <a:t>Alvin Toffler wrote that the greatest skill in the next century will be the ability to learn, unlearn, and relearn.</a:t>
            </a:r>
          </a:p>
          <a:p>
            <a:pPr eaLnBrk="1" hangingPunct="1">
              <a:spcBef>
                <a:spcPct val="0"/>
              </a:spcBef>
              <a:defRPr/>
            </a:pPr>
            <a:endParaRPr lang="en-US" altLang="en-US" sz="500" smtClean="0">
              <a:solidFill>
                <a:srgbClr val="000000"/>
              </a:solidFill>
            </a:endParaRPr>
          </a:p>
          <a:p>
            <a:pPr eaLnBrk="1" hangingPunct="1">
              <a:spcBef>
                <a:spcPct val="0"/>
              </a:spcBef>
              <a:defRPr/>
            </a:pPr>
            <a:r>
              <a:rPr lang="en-US" altLang="en-US" sz="1000" smtClean="0">
                <a:solidFill>
                  <a:srgbClr val="000000"/>
                </a:solidFill>
              </a:rPr>
              <a:t>Lee Shulman, president of the Carnegie Foundation for the Advancement of Teaching, has observed, </a:t>
            </a:r>
            <a:r>
              <a:rPr lang="ja-JP" altLang="en-US" sz="1000" smtClean="0">
                <a:solidFill>
                  <a:srgbClr val="000000"/>
                </a:solidFill>
              </a:rPr>
              <a:t>“</a:t>
            </a:r>
            <a:r>
              <a:rPr lang="en-US" altLang="ja-JP" sz="1000" smtClean="0">
                <a:solidFill>
                  <a:srgbClr val="000000"/>
                </a:solidFill>
              </a:rPr>
              <a:t>Teaching has been an activity undertaken behind closed doors between moderately consenting participants.</a:t>
            </a:r>
            <a:r>
              <a:rPr lang="ja-JP" altLang="en-US" sz="1000" smtClean="0">
                <a:solidFill>
                  <a:srgbClr val="000000"/>
                </a:solidFill>
              </a:rPr>
              <a:t>”</a:t>
            </a:r>
            <a:r>
              <a:rPr lang="en-US" altLang="ja-JP" sz="1000" smtClean="0">
                <a:solidFill>
                  <a:srgbClr val="000000"/>
                </a:solidFill>
              </a:rPr>
              <a:t> Technology enables students, teachers, and administrators to reach out beyond the school building. It brings to the students access to sources of knowledge and experts, be it first person accounts to movies of the Civil War found on the Library of Congress</a:t>
            </a:r>
            <a:r>
              <a:rPr lang="ja-JP" altLang="en-US" sz="1000" smtClean="0">
                <a:solidFill>
                  <a:srgbClr val="000000"/>
                </a:solidFill>
              </a:rPr>
              <a:t>’</a:t>
            </a:r>
            <a:r>
              <a:rPr lang="en-US" altLang="ja-JP" sz="1000" smtClean="0">
                <a:solidFill>
                  <a:srgbClr val="000000"/>
                </a:solidFill>
              </a:rPr>
              <a:t>  </a:t>
            </a:r>
            <a:r>
              <a:rPr lang="ja-JP" altLang="en-US" sz="1000" smtClean="0">
                <a:solidFill>
                  <a:srgbClr val="000000"/>
                </a:solidFill>
              </a:rPr>
              <a:t>“</a:t>
            </a:r>
            <a:r>
              <a:rPr lang="en-US" altLang="ja-JP" sz="1000" smtClean="0">
                <a:solidFill>
                  <a:srgbClr val="000000"/>
                </a:solidFill>
              </a:rPr>
              <a:t>American Memory</a:t>
            </a:r>
            <a:r>
              <a:rPr lang="ja-JP" altLang="en-US" sz="1000" smtClean="0">
                <a:solidFill>
                  <a:srgbClr val="000000"/>
                </a:solidFill>
              </a:rPr>
              <a:t>”</a:t>
            </a:r>
            <a:r>
              <a:rPr lang="en-US" altLang="ja-JP" sz="1000" smtClean="0">
                <a:solidFill>
                  <a:srgbClr val="000000"/>
                </a:solidFill>
              </a:rPr>
              <a:t> collection to online chats with astronauts from NASA.</a:t>
            </a:r>
          </a:p>
          <a:p>
            <a:pPr eaLnBrk="1" hangingPunct="1">
              <a:spcBef>
                <a:spcPct val="0"/>
              </a:spcBef>
              <a:defRPr/>
            </a:pPr>
            <a:endParaRPr lang="en-US" altLang="en-US" sz="500" smtClean="0">
              <a:solidFill>
                <a:srgbClr val="000000"/>
              </a:solidFill>
            </a:endParaRPr>
          </a:p>
          <a:p>
            <a:pPr eaLnBrk="1" hangingPunct="1">
              <a:spcBef>
                <a:spcPct val="0"/>
              </a:spcBef>
              <a:defRPr/>
            </a:pPr>
            <a:r>
              <a:rPr lang="en-US" altLang="en-US" sz="1000" smtClean="0">
                <a:solidFill>
                  <a:srgbClr val="000000"/>
                </a:solidFill>
              </a:rPr>
              <a:t>Project-based learning and technology bring a new relevance to the learning at hand.</a:t>
            </a:r>
          </a:p>
          <a:p>
            <a:pPr eaLnBrk="1" hangingPunct="1">
              <a:spcBef>
                <a:spcPct val="0"/>
              </a:spcBef>
              <a:defRPr/>
            </a:pPr>
            <a:endParaRPr lang="en-US" altLang="en-US" sz="500" smtClean="0">
              <a:solidFill>
                <a:srgbClr val="000000"/>
              </a:solidFill>
            </a:endParaRPr>
          </a:p>
          <a:p>
            <a:pPr eaLnBrk="1" hangingPunct="1">
              <a:spcBef>
                <a:spcPct val="0"/>
              </a:spcBef>
              <a:defRPr/>
            </a:pPr>
            <a:r>
              <a:rPr lang="en-US" altLang="en-US" sz="1000" smtClean="0">
                <a:solidFill>
                  <a:srgbClr val="000000"/>
                </a:solidFill>
              </a:rPr>
              <a:t>By using technology and bringing real-life context to the curriculum, students are encouraged to become independent workers, critical thinkers, and life-long learners.</a:t>
            </a:r>
          </a:p>
          <a:p>
            <a:pPr eaLnBrk="1" hangingPunct="1">
              <a:spcBef>
                <a:spcPct val="0"/>
              </a:spcBef>
              <a:defRPr/>
            </a:pPr>
            <a:endParaRPr lang="en-US" altLang="en-US" sz="500" smtClean="0">
              <a:solidFill>
                <a:srgbClr val="000000"/>
              </a:solidFill>
            </a:endParaRPr>
          </a:p>
          <a:p>
            <a:pPr eaLnBrk="1" hangingPunct="1">
              <a:spcBef>
                <a:spcPct val="0"/>
              </a:spcBef>
              <a:defRPr/>
            </a:pPr>
            <a:r>
              <a:rPr lang="en-US" altLang="en-US" sz="1000" smtClean="0">
                <a:solidFill>
                  <a:srgbClr val="000000"/>
                </a:solidFill>
              </a:rPr>
              <a:t>Teachers can communicate with administrators, exchange ideas with other teachers, and communicate with parents, all the while breaking down invisible barriers created by the isolation of the classroom.</a:t>
            </a:r>
          </a:p>
          <a:p>
            <a:pPr eaLnBrk="1" hangingPunct="1">
              <a:spcBef>
                <a:spcPct val="0"/>
              </a:spcBef>
              <a:defRPr/>
            </a:pPr>
            <a:endParaRPr lang="en-US" altLang="en-US" sz="500" smtClean="0">
              <a:solidFill>
                <a:srgbClr val="000000"/>
              </a:solidFill>
            </a:endParaRPr>
          </a:p>
          <a:p>
            <a:pPr eaLnBrk="1" hangingPunct="1">
              <a:spcBef>
                <a:spcPct val="0"/>
              </a:spcBef>
              <a:defRPr/>
            </a:pPr>
            <a:r>
              <a:rPr lang="en-US" altLang="en-US" sz="1000" smtClean="0">
                <a:solidFill>
                  <a:srgbClr val="000000"/>
                </a:solidFill>
              </a:rPr>
              <a:t>Innovative classrooms break down the walls of boredom and apathy. They engage and motivate students to take an active part in their learning. Students become collaborative members of the teaching, sharing, and learning process.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7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3C3C7BD0-8E12-43B9-8EAE-18DE750C1884}" type="slidenum">
              <a:rPr lang="en-US" altLang="en-US"/>
              <a:pPr eaLnBrk="1" hangingPunct="1">
                <a:spcBef>
                  <a:spcPct val="0"/>
                </a:spcBef>
              </a:pPr>
              <a:t>33</a:t>
            </a:fld>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Rectangle 3"/>
          <p:cNvSpPr>
            <a:spLocks noGrp="1" noChangeArrowheads="1"/>
          </p:cNvSpPr>
          <p:nvPr>
            <p:ph type="body" idx="1"/>
          </p:nvPr>
        </p:nvSpPr>
        <p:spPr bwMode="auto">
          <a:xfrm>
            <a:off x="914400" y="3886200"/>
            <a:ext cx="5029200" cy="4724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numCol="1" anchor="t" anchorCtr="0" compatLnSpc="1">
            <a:prstTxWarp prst="textNoShape">
              <a:avLst/>
            </a:prstTxWarp>
          </a:bodyPr>
          <a:lstStyle/>
          <a:p>
            <a:pPr eaLnBrk="1" hangingPunct="1">
              <a:spcBef>
                <a:spcPct val="0"/>
              </a:spcBef>
              <a:defRPr/>
            </a:pPr>
            <a:r>
              <a:rPr lang="en-US" altLang="en-US" sz="1000" smtClean="0"/>
              <a:t>Problem-based learning is truly learning in action. It engages students so that they are no longer passive receptacles of information, but active pursuers of knowledge.</a:t>
            </a:r>
          </a:p>
          <a:p>
            <a:pPr eaLnBrk="1" hangingPunct="1">
              <a:spcBef>
                <a:spcPct val="0"/>
              </a:spcBef>
              <a:defRPr/>
            </a:pPr>
            <a:endParaRPr lang="en-US" altLang="en-US" sz="1000" smtClean="0">
              <a:solidFill>
                <a:srgbClr val="000000"/>
              </a:solidFill>
            </a:endParaRPr>
          </a:p>
          <a:p>
            <a:pPr eaLnBrk="1" hangingPunct="1">
              <a:spcBef>
                <a:spcPct val="0"/>
              </a:spcBef>
              <a:defRPr/>
            </a:pPr>
            <a:r>
              <a:rPr lang="en-US" altLang="en-US" sz="1000" smtClean="0">
                <a:solidFill>
                  <a:srgbClr val="000000"/>
                </a:solidFill>
              </a:rPr>
              <a:t>As educators, we need to address the content standards that are required for our students. We must always keep in mind these standards when designing a lesson.</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z="1000" smtClean="0">
                <a:solidFill>
                  <a:srgbClr val="000000"/>
                </a:solidFill>
              </a:rPr>
              <a:t>We must ask ourselves what types of activities support the standards because the content standards provide the foundation of knowledge to build upon.</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z="1000" smtClean="0">
                <a:solidFill>
                  <a:srgbClr val="000000"/>
                </a:solidFill>
              </a:rPr>
              <a:t>Too often in the past, the lesson was direct instruction with the teacher delivering the content via lecture. With project-based learning the inquiry process lends itself to collaborative projects.</a:t>
            </a:r>
            <a:r>
              <a:rPr lang="en-US" altLang="en-US" smtClean="0">
                <a:solidFill>
                  <a:srgbClr val="000000"/>
                </a:solidFill>
              </a:rPr>
              <a:t> </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z="1000" smtClean="0">
                <a:solidFill>
                  <a:srgbClr val="000000"/>
                </a:solidFill>
              </a:rPr>
              <a:t>With project-based learning the teacher or the students pose a guiding question:</a:t>
            </a:r>
          </a:p>
          <a:p>
            <a:pPr marL="228600" lvl="1" eaLnBrk="1" hangingPunct="1">
              <a:spcBef>
                <a:spcPct val="0"/>
              </a:spcBef>
              <a:buSzPct val="75000"/>
              <a:buFont typeface="Wingdings" pitchFamily="2" charset="2"/>
              <a:buChar char="q"/>
              <a:defRPr/>
            </a:pPr>
            <a:r>
              <a:rPr lang="en-US" altLang="en-US" sz="1000" smtClean="0">
                <a:solidFill>
                  <a:srgbClr val="000000"/>
                </a:solidFill>
              </a:rPr>
              <a:t> What happens at night?</a:t>
            </a:r>
          </a:p>
          <a:p>
            <a:pPr marL="228600" lvl="1" eaLnBrk="1" hangingPunct="1">
              <a:spcBef>
                <a:spcPct val="0"/>
              </a:spcBef>
              <a:buSzPct val="75000"/>
              <a:buFont typeface="Wingdings" pitchFamily="2" charset="2"/>
              <a:buChar char="q"/>
              <a:defRPr/>
            </a:pPr>
            <a:r>
              <a:rPr lang="en-US" altLang="en-US" sz="1000" smtClean="0">
                <a:solidFill>
                  <a:srgbClr val="000000"/>
                </a:solidFill>
              </a:rPr>
              <a:t> What do nocturnal animals do while we</a:t>
            </a:r>
            <a:r>
              <a:rPr lang="ja-JP" altLang="en-US" sz="1000" smtClean="0">
                <a:solidFill>
                  <a:srgbClr val="000000"/>
                </a:solidFill>
              </a:rPr>
              <a:t>’</a:t>
            </a:r>
            <a:r>
              <a:rPr lang="en-US" altLang="ja-JP" sz="1000" smtClean="0">
                <a:solidFill>
                  <a:srgbClr val="000000"/>
                </a:solidFill>
              </a:rPr>
              <a:t>re sleeping?</a:t>
            </a:r>
          </a:p>
          <a:p>
            <a:pPr marL="228600" lvl="1" eaLnBrk="1" hangingPunct="1">
              <a:spcBef>
                <a:spcPct val="0"/>
              </a:spcBef>
              <a:buSzPct val="75000"/>
              <a:buFont typeface="Wingdings" pitchFamily="2" charset="2"/>
              <a:buChar char="q"/>
              <a:defRPr/>
            </a:pPr>
            <a:r>
              <a:rPr lang="en-US" altLang="en-US" sz="1000" smtClean="0">
                <a:solidFill>
                  <a:srgbClr val="000000"/>
                </a:solidFill>
              </a:rPr>
              <a:t> What is cystic fibrosis and how is it caused? [This was a question asked by second graders who had a classmate born with cystic fibrosis.]</a:t>
            </a:r>
          </a:p>
          <a:p>
            <a:pPr marL="228600" lvl="1" eaLnBrk="1" hangingPunct="1">
              <a:spcBef>
                <a:spcPct val="0"/>
              </a:spcBef>
              <a:buSzPct val="75000"/>
              <a:buFont typeface="Wingdings" pitchFamily="2" charset="2"/>
              <a:buChar char="q"/>
              <a:defRPr/>
            </a:pPr>
            <a:r>
              <a:rPr lang="en-US" altLang="en-US" sz="1000" smtClean="0">
                <a:solidFill>
                  <a:srgbClr val="000000"/>
                </a:solidFill>
              </a:rPr>
              <a:t> What would happen if our class formed a business with a real product and started selling stock?</a:t>
            </a:r>
          </a:p>
          <a:p>
            <a:pPr marL="228600" lvl="1" eaLnBrk="1" hangingPunct="1">
              <a:spcBef>
                <a:spcPct val="0"/>
              </a:spcBef>
              <a:buSzPct val="75000"/>
              <a:buFont typeface="Wingdings" pitchFamily="2" charset="2"/>
              <a:buChar char="q"/>
              <a:defRPr/>
            </a:pPr>
            <a:r>
              <a:rPr lang="en-US" altLang="en-US" sz="1000" smtClean="0">
                <a:solidFill>
                  <a:srgbClr val="000000"/>
                </a:solidFill>
              </a:rPr>
              <a:t> What does a high school look like in the year 2050? [This was a question posed by Eeva Reeder to her high school geometry students.]</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z="1000" smtClean="0">
                <a:solidFill>
                  <a:srgbClr val="000000"/>
                </a:solidFill>
              </a:rPr>
              <a:t>Field trips, experiments, model building, posters, and the creation of multimedia presentations are all viable activities within project-based learning.</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z="1000" smtClean="0">
                <a:solidFill>
                  <a:srgbClr val="000000"/>
                </a:solidFill>
              </a:rPr>
              <a:t>By creating bridges between subjects, students view knowledge holistically, rather than looking at isolated facts.</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z="1000" smtClean="0">
                <a:solidFill>
                  <a:srgbClr val="000000"/>
                </a:solidFill>
              </a:rPr>
              <a:t>Project-based learning promotes understanding, which is true knowledge.  Students explore, make judgments, interpret, and synthesize information in meaningful ways.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noChangeArrowheads="1"/>
          </p:cNvSpPr>
          <p:nvPr>
            <p:ph type="body" idx="1"/>
          </p:nvPr>
        </p:nvSpPr>
        <p:spPr bwMode="auto">
          <a:xfrm>
            <a:off x="914400" y="3886200"/>
            <a:ext cx="5029200" cy="4343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numCol="1" anchor="t" anchorCtr="0" compatLnSpc="1">
            <a:prstTxWarp prst="textNoShape">
              <a:avLst/>
            </a:prstTxWarp>
          </a:bodyPr>
          <a:lstStyle/>
          <a:p>
            <a:pPr eaLnBrk="1" hangingPunct="1">
              <a:spcBef>
                <a:spcPct val="0"/>
              </a:spcBef>
              <a:defRPr/>
            </a:pPr>
            <a:r>
              <a:rPr lang="en-US" altLang="en-US" smtClean="0">
                <a:solidFill>
                  <a:srgbClr val="000000"/>
                </a:solidFill>
              </a:rPr>
              <a:t>Problem-based learning, as with all lessons, requires much preparation and planning.</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When designing the project and the student question that will launch the project, it is essential that you have in mind exactly which content standards will be addressed.</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Once these standards are in mind, then devise a plan that will integrate as many subjects as possible and appropriate into the project. Have in mind what materials and resources will be accessible to the students to assist them.</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Next, what time allotment will be given to the project? Will this project be conducted during the entire school day or during dedicated blocks of time? How many days will be devoted to the project?</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Students will need to be given direction for managing their time, a definite life skill.</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Finally, have a means for assessing your students</a:t>
            </a:r>
            <a:r>
              <a:rPr lang="ja-JP" altLang="en-US" smtClean="0">
                <a:solidFill>
                  <a:srgbClr val="000000"/>
                </a:solidFill>
              </a:rPr>
              <a:t>’</a:t>
            </a:r>
            <a:r>
              <a:rPr lang="en-US" altLang="ja-JP" smtClean="0">
                <a:solidFill>
                  <a:srgbClr val="000000"/>
                </a:solidFill>
              </a:rPr>
              <a:t> completion of the project. Did the students master the content? Were they able to apply their new knowledge and skills? </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The question that launches your project-based learning lesson must be one that engages the students. It will pose a problem or a situation that the students can tackle knowing that there is no ONE answer or solution.</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Rectangle 3"/>
          <p:cNvSpPr>
            <a:spLocks noGrp="1" noChangeArrowheads="1"/>
          </p:cNvSpPr>
          <p:nvPr>
            <p:ph type="body" idx="1"/>
          </p:nvPr>
        </p:nvSpPr>
        <p:spPr bwMode="auto">
          <a:xfrm>
            <a:off x="914400" y="3886200"/>
            <a:ext cx="5029200" cy="25146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numCol="1" anchor="t" anchorCtr="0" compatLnSpc="1">
            <a:prstTxWarp prst="textNoShape">
              <a:avLst/>
            </a:prstTxWarp>
          </a:bodyPr>
          <a:lstStyle/>
          <a:p>
            <a:pPr eaLnBrk="1" hangingPunct="1">
              <a:spcBef>
                <a:spcPct val="0"/>
              </a:spcBef>
              <a:defRPr/>
            </a:pPr>
            <a:r>
              <a:rPr lang="en-US" altLang="en-US" smtClean="0">
                <a:solidFill>
                  <a:srgbClr val="000000"/>
                </a:solidFill>
              </a:rPr>
              <a:t>The question that launches your learning lesson must be engaging to the students.</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It is greater than the task at hand. It will pose a problem or a situation that the students can tackle knowing that there is no ONE answer or solution.</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Base your question on a situation or topic that is authentic. What is happening in your classroom? In your community?</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Make it a one that students can feel that they are making an impact by answering the question or solving the problem.</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The question should be a </a:t>
            </a:r>
            <a:r>
              <a:rPr lang="ja-JP" altLang="en-US" smtClean="0">
                <a:solidFill>
                  <a:srgbClr val="000000"/>
                </a:solidFill>
              </a:rPr>
              <a:t>“</a:t>
            </a:r>
            <a:r>
              <a:rPr lang="en-US" altLang="ja-JP" smtClean="0">
                <a:solidFill>
                  <a:srgbClr val="000000"/>
                </a:solidFill>
              </a:rPr>
              <a:t>NOW</a:t>
            </a:r>
            <a:r>
              <a:rPr lang="ja-JP" altLang="en-US" smtClean="0">
                <a:solidFill>
                  <a:srgbClr val="000000"/>
                </a:solidFill>
              </a:rPr>
              <a:t>”</a:t>
            </a:r>
            <a:r>
              <a:rPr lang="en-US" altLang="ja-JP" smtClean="0">
                <a:solidFill>
                  <a:srgbClr val="000000"/>
                </a:solidFill>
              </a:rPr>
              <a:t> question -- a question that has meaning for the students in their lives at this moment in time.</a:t>
            </a:r>
            <a:endParaRPr lang="en-US" altLang="en-US" smtClean="0">
              <a:solidFill>
                <a:srgbClr val="000000"/>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Rectangle 3"/>
          <p:cNvSpPr>
            <a:spLocks noGrp="1" noChangeArrowheads="1"/>
          </p:cNvSpPr>
          <p:nvPr>
            <p:ph type="body" idx="1"/>
          </p:nvPr>
        </p:nvSpPr>
        <p:spPr bwMode="auto">
          <a:xfrm>
            <a:off x="914400" y="3886200"/>
            <a:ext cx="5029200" cy="28956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numCol="1" anchor="t" anchorCtr="0" compatLnSpc="1">
            <a:prstTxWarp prst="textNoShape">
              <a:avLst/>
            </a:prstTxWarp>
          </a:bodyPr>
          <a:lstStyle/>
          <a:p>
            <a:pPr eaLnBrk="1" fontAlgn="auto" hangingPunct="1">
              <a:spcBef>
                <a:spcPts val="0"/>
              </a:spcBef>
              <a:spcAft>
                <a:spcPts val="0"/>
              </a:spcAft>
              <a:defRPr/>
            </a:pPr>
            <a:r>
              <a:rPr lang="en-US" dirty="0" smtClean="0">
                <a:solidFill>
                  <a:srgbClr val="000000"/>
                </a:solidFill>
                <a:ea typeface="+mn-ea"/>
                <a:cs typeface="+mn-cs"/>
              </a:rPr>
              <a:t>Problem-based </a:t>
            </a:r>
            <a:r>
              <a:rPr lang="en-US" dirty="0">
                <a:solidFill>
                  <a:srgbClr val="000000"/>
                </a:solidFill>
                <a:ea typeface="+mn-ea"/>
                <a:cs typeface="+mn-cs"/>
              </a:rPr>
              <a:t>learning, as with all lessons, requires much preparation and planning.</a:t>
            </a:r>
          </a:p>
          <a:p>
            <a:pPr eaLnBrk="1" fontAlgn="auto" hangingPunct="1">
              <a:spcBef>
                <a:spcPts val="0"/>
              </a:spcBef>
              <a:spcAft>
                <a:spcPts val="0"/>
              </a:spcAft>
              <a:defRPr/>
            </a:pPr>
            <a:endParaRPr lang="en-US" sz="600" dirty="0">
              <a:solidFill>
                <a:srgbClr val="000000"/>
              </a:solidFill>
              <a:ea typeface="+mn-ea"/>
              <a:cs typeface="+mn-cs"/>
            </a:endParaRPr>
          </a:p>
          <a:p>
            <a:pPr eaLnBrk="1" fontAlgn="auto" hangingPunct="1">
              <a:spcBef>
                <a:spcPts val="0"/>
              </a:spcBef>
              <a:spcAft>
                <a:spcPts val="0"/>
              </a:spcAft>
              <a:defRPr/>
            </a:pPr>
            <a:r>
              <a:rPr lang="en-US" dirty="0">
                <a:solidFill>
                  <a:srgbClr val="000000"/>
                </a:solidFill>
                <a:ea typeface="+mn-ea"/>
                <a:cs typeface="+mn-cs"/>
              </a:rPr>
              <a:t>When designing the </a:t>
            </a:r>
            <a:r>
              <a:rPr lang="en-US" dirty="0" smtClean="0">
                <a:solidFill>
                  <a:srgbClr val="000000"/>
                </a:solidFill>
                <a:ea typeface="+mn-ea"/>
                <a:cs typeface="+mn-cs"/>
              </a:rPr>
              <a:t>project/inquiry </a:t>
            </a:r>
            <a:r>
              <a:rPr lang="en-US" dirty="0">
                <a:solidFill>
                  <a:srgbClr val="000000"/>
                </a:solidFill>
                <a:ea typeface="+mn-ea"/>
                <a:cs typeface="+mn-cs"/>
              </a:rPr>
              <a:t>and the student question that will launch the project, have in mind exactly which content standards will be addressed through your inquiry and project development.</a:t>
            </a:r>
          </a:p>
          <a:p>
            <a:pPr eaLnBrk="1" fontAlgn="auto" hangingPunct="1">
              <a:spcBef>
                <a:spcPts val="0"/>
              </a:spcBef>
              <a:spcAft>
                <a:spcPts val="0"/>
              </a:spcAft>
              <a:defRPr/>
            </a:pPr>
            <a:endParaRPr lang="en-US" sz="600" dirty="0">
              <a:solidFill>
                <a:srgbClr val="000000"/>
              </a:solidFill>
              <a:ea typeface="+mn-ea"/>
              <a:cs typeface="+mn-cs"/>
            </a:endParaRPr>
          </a:p>
          <a:p>
            <a:pPr eaLnBrk="1" fontAlgn="auto" hangingPunct="1">
              <a:spcBef>
                <a:spcPts val="0"/>
              </a:spcBef>
              <a:spcAft>
                <a:spcPts val="0"/>
              </a:spcAft>
              <a:defRPr/>
            </a:pPr>
            <a:r>
              <a:rPr lang="en-US" dirty="0">
                <a:solidFill>
                  <a:srgbClr val="000000"/>
                </a:solidFill>
                <a:ea typeface="+mn-ea"/>
                <a:cs typeface="+mn-cs"/>
              </a:rPr>
              <a:t>Students feel ownership of the project when they have an active role in the decision making for the activities.</a:t>
            </a:r>
          </a:p>
          <a:p>
            <a:pPr eaLnBrk="1" fontAlgn="auto" hangingPunct="1">
              <a:spcBef>
                <a:spcPts val="0"/>
              </a:spcBef>
              <a:spcAft>
                <a:spcPts val="0"/>
              </a:spcAft>
              <a:defRPr/>
            </a:pPr>
            <a:endParaRPr lang="en-US" sz="600" dirty="0">
              <a:solidFill>
                <a:srgbClr val="000000"/>
              </a:solidFill>
              <a:ea typeface="+mn-ea"/>
              <a:cs typeface="+mn-cs"/>
            </a:endParaRPr>
          </a:p>
          <a:p>
            <a:pPr eaLnBrk="1" fontAlgn="auto" hangingPunct="1">
              <a:spcBef>
                <a:spcPts val="0"/>
              </a:spcBef>
              <a:spcAft>
                <a:spcPts val="0"/>
              </a:spcAft>
              <a:defRPr/>
            </a:pPr>
            <a:r>
              <a:rPr lang="en-US" dirty="0">
                <a:solidFill>
                  <a:srgbClr val="000000"/>
                </a:solidFill>
                <a:ea typeface="+mn-ea"/>
                <a:cs typeface="+mn-cs"/>
              </a:rPr>
              <a:t>Devise a plan that will integrate as many subjects as possible and appropriate into the project. Have in mind what materials and resources will be accessible to the students to assist them.</a:t>
            </a:r>
          </a:p>
          <a:p>
            <a:pPr eaLnBrk="1" fontAlgn="auto" hangingPunct="1">
              <a:spcBef>
                <a:spcPts val="0"/>
              </a:spcBef>
              <a:spcAft>
                <a:spcPts val="0"/>
              </a:spcAft>
              <a:defRPr/>
            </a:pPr>
            <a:endParaRPr lang="en-US" sz="600" dirty="0">
              <a:solidFill>
                <a:srgbClr val="000000"/>
              </a:solidFill>
              <a:ea typeface="+mn-ea"/>
              <a:cs typeface="+mn-cs"/>
            </a:endParaRPr>
          </a:p>
          <a:p>
            <a:pPr eaLnBrk="1" fontAlgn="auto" hangingPunct="1">
              <a:spcBef>
                <a:spcPts val="0"/>
              </a:spcBef>
              <a:spcAft>
                <a:spcPts val="0"/>
              </a:spcAft>
              <a:defRPr/>
            </a:pPr>
            <a:r>
              <a:rPr lang="en-US" dirty="0">
                <a:solidFill>
                  <a:srgbClr val="000000"/>
                </a:solidFill>
                <a:ea typeface="+mn-ea"/>
                <a:cs typeface="+mn-cs"/>
              </a:rPr>
              <a:t>For a sample of concept mapping software, visit the Inspiration Web site at www.inspiration.com.</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noChangeArrowheads="1"/>
          </p:cNvSpPr>
          <p:nvPr>
            <p:ph type="body" idx="1"/>
          </p:nvPr>
        </p:nvSpPr>
        <p:spPr bwMode="auto">
          <a:xfrm>
            <a:off x="914400" y="3886200"/>
            <a:ext cx="5029200" cy="17526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numCol="1" anchor="t" anchorCtr="0" compatLnSpc="1">
            <a:prstTxWarp prst="textNoShape">
              <a:avLst/>
            </a:prstTxWarp>
          </a:bodyPr>
          <a:lstStyle/>
          <a:p>
            <a:pPr eaLnBrk="1" hangingPunct="1">
              <a:spcBef>
                <a:spcPct val="0"/>
              </a:spcBef>
              <a:defRPr/>
            </a:pPr>
            <a:r>
              <a:rPr lang="en-US" altLang="en-US" smtClean="0">
                <a:solidFill>
                  <a:srgbClr val="000000"/>
                </a:solidFill>
              </a:rPr>
              <a:t>What time allotment will be given to the project? Will this project be conducted during the entire school day or during dedicated blocks of time? How many days will be devoted to the project?</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Give students direction for managing their time. Teach them how to schedule their tasks. Remind them of the timeline. Help them to set deadlines.</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The </a:t>
            </a:r>
            <a:r>
              <a:rPr lang="ja-JP" altLang="en-US" smtClean="0">
                <a:solidFill>
                  <a:srgbClr val="000000"/>
                </a:solidFill>
              </a:rPr>
              <a:t>“</a:t>
            </a:r>
            <a:r>
              <a:rPr lang="en-US" altLang="ja-JP" smtClean="0">
                <a:solidFill>
                  <a:srgbClr val="000000"/>
                </a:solidFill>
              </a:rPr>
              <a:t>big question</a:t>
            </a:r>
            <a:r>
              <a:rPr lang="ja-JP" altLang="en-US" smtClean="0">
                <a:solidFill>
                  <a:srgbClr val="000000"/>
                </a:solidFill>
              </a:rPr>
              <a:t>”</a:t>
            </a:r>
            <a:r>
              <a:rPr lang="en-US" altLang="ja-JP" smtClean="0">
                <a:solidFill>
                  <a:srgbClr val="000000"/>
                </a:solidFill>
              </a:rPr>
              <a:t> acts as the catalyst. Initiate projects that will let all students meet with success. Allow students to go in new directions, but guide them. Help them stay on course: the path to knowledge.</a:t>
            </a:r>
            <a:endParaRPr lang="en-US" altLang="en-US" smtClean="0">
              <a:solidFill>
                <a:srgbClr val="000000"/>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ctangle 3"/>
          <p:cNvSpPr>
            <a:spLocks noGrp="1" noChangeArrowheads="1"/>
          </p:cNvSpPr>
          <p:nvPr>
            <p:ph type="body" idx="1"/>
          </p:nvPr>
        </p:nvSpPr>
        <p:spPr bwMode="auto">
          <a:xfrm>
            <a:off x="914400" y="3886200"/>
            <a:ext cx="5029200" cy="2819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numCol="1" anchor="t" anchorCtr="0" compatLnSpc="1">
            <a:prstTxWarp prst="textNoShape">
              <a:avLst/>
            </a:prstTxWarp>
          </a:bodyPr>
          <a:lstStyle/>
          <a:p>
            <a:pPr eaLnBrk="1" hangingPunct="1">
              <a:spcBef>
                <a:spcPct val="0"/>
              </a:spcBef>
              <a:defRPr/>
            </a:pPr>
            <a:r>
              <a:rPr lang="en-US" altLang="en-US" smtClean="0">
                <a:solidFill>
                  <a:srgbClr val="000000"/>
                </a:solidFill>
              </a:rPr>
              <a:t>Teach the students how to work collaboratively. Designate fluid roles for group members. Have students chose their primary roles but assume responsibility and inter-activity for all group roles. Provide resources. Provide guidance.</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Create team rubrics:</a:t>
            </a:r>
          </a:p>
          <a:p>
            <a:pPr marL="228600" lvl="1" eaLnBrk="1" hangingPunct="1">
              <a:spcBef>
                <a:spcPct val="0"/>
              </a:spcBef>
              <a:defRPr/>
            </a:pPr>
            <a:r>
              <a:rPr lang="en-US" altLang="en-US" sz="1100" smtClean="0">
                <a:solidFill>
                  <a:srgbClr val="000000"/>
                </a:solidFill>
              </a:rPr>
              <a:t>Team rubrics state the expectations of each team member. Watch the group dynamics. How well are the members participating? How engaged are they in the process?</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Create project rubrics:</a:t>
            </a:r>
          </a:p>
          <a:p>
            <a:pPr marL="228600" lvl="1" eaLnBrk="1" hangingPunct="1">
              <a:spcBef>
                <a:spcPct val="0"/>
              </a:spcBef>
              <a:defRPr/>
            </a:pPr>
            <a:r>
              <a:rPr lang="en-US" altLang="en-US" sz="1100" smtClean="0">
                <a:solidFill>
                  <a:srgbClr val="000000"/>
                </a:solidFill>
              </a:rPr>
              <a:t>What is required for project completion? What is the final product: a word-processed document? A multimedia presentation? An oral report? A poster? A combination of products? What does a good report/multimedia presentation/poster/product look like? Make the requirements clear to the students so that all can meet with success.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noChangeArrowheads="1"/>
          </p:cNvSpPr>
          <p:nvPr>
            <p:ph type="body" idx="1"/>
          </p:nvPr>
        </p:nvSpPr>
        <p:spPr bwMode="auto">
          <a:xfrm>
            <a:off x="914400" y="3886200"/>
            <a:ext cx="5029200" cy="41910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numCol="1" anchor="t" anchorCtr="0" compatLnSpc="1">
            <a:prstTxWarp prst="textNoShape">
              <a:avLst/>
            </a:prstTxWarp>
          </a:bodyPr>
          <a:lstStyle/>
          <a:p>
            <a:pPr eaLnBrk="1" hangingPunct="1">
              <a:spcBef>
                <a:spcPct val="0"/>
              </a:spcBef>
              <a:defRPr/>
            </a:pPr>
            <a:r>
              <a:rPr lang="en-US" altLang="en-US" smtClean="0">
                <a:solidFill>
                  <a:srgbClr val="000000"/>
                </a:solidFill>
              </a:rPr>
              <a:t>The scoring of traditional testing, such as true-false or multiple choice, is much easier and less time consuming than the scoring of authentic assessment.</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These tests only show the estimated knowledge of the student once you factor in the element of the student</a:t>
            </a:r>
            <a:r>
              <a:rPr lang="ja-JP" altLang="en-US" smtClean="0">
                <a:solidFill>
                  <a:srgbClr val="000000"/>
                </a:solidFill>
              </a:rPr>
              <a:t>’</a:t>
            </a:r>
            <a:r>
              <a:rPr lang="en-US" altLang="ja-JP" smtClean="0">
                <a:solidFill>
                  <a:srgbClr val="000000"/>
                </a:solidFill>
              </a:rPr>
              <a:t>s guessing at answers.</a:t>
            </a:r>
          </a:p>
          <a:p>
            <a:pPr eaLnBrk="1" hangingPunct="1">
              <a:spcBef>
                <a:spcPct val="0"/>
              </a:spcBef>
              <a:defRPr/>
            </a:pPr>
            <a:endParaRPr lang="en-US" altLang="en-US" sz="600" smtClean="0">
              <a:solidFill>
                <a:srgbClr val="000000"/>
              </a:solidFill>
            </a:endParaRPr>
          </a:p>
          <a:p>
            <a:pPr eaLnBrk="1" hangingPunct="1">
              <a:spcBef>
                <a:spcPct val="0"/>
              </a:spcBef>
              <a:defRPr/>
            </a:pPr>
            <a:r>
              <a:rPr lang="en-US" altLang="en-US" smtClean="0">
                <a:solidFill>
                  <a:srgbClr val="000000"/>
                </a:solidFill>
              </a:rPr>
              <a:t>Types of authentic assessment are:</a:t>
            </a:r>
          </a:p>
          <a:p>
            <a:pPr marL="228600" lvl="1" eaLnBrk="1" hangingPunct="1">
              <a:spcBef>
                <a:spcPct val="0"/>
              </a:spcBef>
              <a:defRPr/>
            </a:pPr>
            <a:r>
              <a:rPr lang="en-US" altLang="en-US" sz="1100" smtClean="0">
                <a:solidFill>
                  <a:srgbClr val="000000"/>
                </a:solidFill>
              </a:rPr>
              <a:t>Constructed-response items: a student has to state the answer to a problem. These tests often can allow more than one answer letting all students have a chance to demonstrate their new knowledge.</a:t>
            </a:r>
          </a:p>
          <a:p>
            <a:pPr marL="228600" lvl="1" eaLnBrk="1" hangingPunct="1">
              <a:spcBef>
                <a:spcPct val="0"/>
              </a:spcBef>
              <a:defRPr/>
            </a:pPr>
            <a:endParaRPr lang="en-US" altLang="en-US" sz="400" smtClean="0">
              <a:solidFill>
                <a:srgbClr val="000000"/>
              </a:solidFill>
            </a:endParaRPr>
          </a:p>
          <a:p>
            <a:pPr marL="228600" lvl="1" eaLnBrk="1" hangingPunct="1">
              <a:spcBef>
                <a:spcPct val="0"/>
              </a:spcBef>
              <a:defRPr/>
            </a:pPr>
            <a:r>
              <a:rPr lang="en-US" altLang="en-US" sz="1100" smtClean="0">
                <a:solidFill>
                  <a:srgbClr val="000000"/>
                </a:solidFill>
              </a:rPr>
              <a:t>Essays: students are asked to analyze and synthesize their new knowledge and then write about it.</a:t>
            </a:r>
          </a:p>
          <a:p>
            <a:pPr marL="228600" lvl="1" eaLnBrk="1" hangingPunct="1">
              <a:spcBef>
                <a:spcPct val="0"/>
              </a:spcBef>
              <a:defRPr/>
            </a:pPr>
            <a:endParaRPr lang="en-US" altLang="en-US" sz="400" smtClean="0">
              <a:solidFill>
                <a:srgbClr val="000000"/>
              </a:solidFill>
            </a:endParaRPr>
          </a:p>
          <a:p>
            <a:pPr marL="228600" lvl="1" eaLnBrk="1" hangingPunct="1">
              <a:spcBef>
                <a:spcPct val="0"/>
              </a:spcBef>
              <a:defRPr/>
            </a:pPr>
            <a:r>
              <a:rPr lang="en-US" altLang="en-US" sz="1100" smtClean="0">
                <a:solidFill>
                  <a:srgbClr val="000000"/>
                </a:solidFill>
              </a:rPr>
              <a:t>Performance tasks: students are asked to perform a task that will demonstrate the application of the new knowledge.</a:t>
            </a:r>
          </a:p>
          <a:p>
            <a:pPr marL="228600" lvl="1" eaLnBrk="1" hangingPunct="1">
              <a:spcBef>
                <a:spcPct val="0"/>
              </a:spcBef>
              <a:defRPr/>
            </a:pPr>
            <a:endParaRPr lang="en-US" altLang="en-US" sz="400" smtClean="0">
              <a:solidFill>
                <a:srgbClr val="000000"/>
              </a:solidFill>
            </a:endParaRPr>
          </a:p>
          <a:p>
            <a:pPr marL="228600" lvl="1" eaLnBrk="1" hangingPunct="1">
              <a:spcBef>
                <a:spcPct val="0"/>
              </a:spcBef>
              <a:defRPr/>
            </a:pPr>
            <a:r>
              <a:rPr lang="en-US" altLang="en-US" sz="1100" smtClean="0">
                <a:solidFill>
                  <a:srgbClr val="000000"/>
                </a:solidFill>
              </a:rPr>
              <a:t>Exhibitions and demonstrations: these projects can be done individually or within a group and demonstrate the application of the new knowledge.</a:t>
            </a:r>
          </a:p>
          <a:p>
            <a:pPr marL="228600" lvl="1" eaLnBrk="1" hangingPunct="1">
              <a:spcBef>
                <a:spcPct val="0"/>
              </a:spcBef>
              <a:defRPr/>
            </a:pPr>
            <a:endParaRPr lang="en-US" altLang="en-US" sz="400" smtClean="0">
              <a:solidFill>
                <a:srgbClr val="000000"/>
              </a:solidFill>
            </a:endParaRPr>
          </a:p>
          <a:p>
            <a:pPr marL="228600" lvl="1" eaLnBrk="1" hangingPunct="1">
              <a:spcBef>
                <a:spcPct val="0"/>
              </a:spcBef>
              <a:defRPr/>
            </a:pPr>
            <a:r>
              <a:rPr lang="en-US" altLang="en-US" sz="1100" smtClean="0">
                <a:solidFill>
                  <a:srgbClr val="000000"/>
                </a:solidFill>
              </a:rPr>
              <a:t>Portfolios: students keep a collection of work that best demonstrates the understanding and application of the new knowledge.</a:t>
            </a:r>
          </a:p>
          <a:p>
            <a:pPr marL="228600" lvl="1" eaLnBrk="1" hangingPunct="1">
              <a:spcBef>
                <a:spcPct val="0"/>
              </a:spcBef>
              <a:defRPr/>
            </a:pPr>
            <a:endParaRPr lang="en-US" altLang="en-US" sz="400" smtClean="0">
              <a:solidFill>
                <a:srgbClr val="000000"/>
              </a:solidFill>
            </a:endParaRPr>
          </a:p>
          <a:p>
            <a:pPr marL="228600" lvl="1" eaLnBrk="1" hangingPunct="1">
              <a:spcBef>
                <a:spcPct val="0"/>
              </a:spcBef>
              <a:defRPr/>
            </a:pPr>
            <a:r>
              <a:rPr lang="en-US" altLang="en-US" sz="1100" smtClean="0">
                <a:solidFill>
                  <a:srgbClr val="000000"/>
                </a:solidFill>
              </a:rPr>
              <a:t>Classroom presentations and oral discussion: students can orally demonstrate the application of the new knowledge.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D8D998B7-AD65-4135-96EA-1E33244A9FF6}" type="slidenum">
              <a:rPr lang="en-US" altLang="en-US">
                <a:latin typeface="Arial" pitchFamily="34" charset="0"/>
              </a:rPr>
              <a:pPr eaLnBrk="1" hangingPunct="1">
                <a:spcBef>
                  <a:spcPct val="0"/>
                </a:spcBef>
              </a:pPr>
              <a:t>5</a:t>
            </a:fld>
            <a:endParaRPr lang="en-US" altLang="en-US">
              <a:latin typeface="Arial" pitchFamily="34" charset="0"/>
            </a:endParaRPr>
          </a:p>
        </p:txBody>
      </p:sp>
      <p:sp>
        <p:nvSpPr>
          <p:cNvPr id="1495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p:cNvSpPr>
            <a:spLocks noGrp="1" noChangeArrowheads="1"/>
          </p:cNvSpPr>
          <p:nvPr>
            <p:ph type="body" idx="1"/>
          </p:nvPr>
        </p:nvSpPr>
        <p:spPr bwMode="auto">
          <a:xfrm>
            <a:off x="914400" y="3886200"/>
            <a:ext cx="5029200" cy="197485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numCol="1" anchor="t" anchorCtr="0" compatLnSpc="1">
            <a:prstTxWarp prst="textNoShape">
              <a:avLst/>
            </a:prstTxWarp>
          </a:bodyPr>
          <a:lstStyle/>
          <a:p>
            <a:pPr eaLnBrk="1" fontAlgn="auto" hangingPunct="1">
              <a:spcBef>
                <a:spcPts val="0"/>
              </a:spcBef>
              <a:spcAft>
                <a:spcPts val="0"/>
              </a:spcAft>
              <a:defRPr/>
            </a:pPr>
            <a:r>
              <a:rPr lang="en-US" dirty="0">
                <a:ea typeface="+mn-ea"/>
                <a:cs typeface="+mn-cs"/>
              </a:rPr>
              <a:t>In the busy schedule of the school day, there is often little time for reflection. Yet, reflection is a very important part of the learning process.</a:t>
            </a:r>
          </a:p>
          <a:p>
            <a:pPr eaLnBrk="1" fontAlgn="auto" hangingPunct="1">
              <a:spcBef>
                <a:spcPts val="0"/>
              </a:spcBef>
              <a:spcAft>
                <a:spcPts val="0"/>
              </a:spcAft>
              <a:defRPr/>
            </a:pPr>
            <a:endParaRPr lang="en-US" sz="600" dirty="0">
              <a:ea typeface="+mn-ea"/>
              <a:cs typeface="+mn-cs"/>
            </a:endParaRPr>
          </a:p>
          <a:p>
            <a:pPr eaLnBrk="1" fontAlgn="auto" hangingPunct="1">
              <a:spcBef>
                <a:spcPts val="0"/>
              </a:spcBef>
              <a:spcAft>
                <a:spcPts val="0"/>
              </a:spcAft>
              <a:defRPr/>
            </a:pPr>
            <a:r>
              <a:rPr lang="en-US" dirty="0">
                <a:ea typeface="+mn-ea"/>
                <a:cs typeface="+mn-cs"/>
              </a:rPr>
              <a:t>How do we expect our students to be able to synthesize their new knowledge if they are not given time to reflect upon what they have discovered?</a:t>
            </a:r>
          </a:p>
          <a:p>
            <a:pPr eaLnBrk="1" fontAlgn="auto" hangingPunct="1">
              <a:spcBef>
                <a:spcPts val="0"/>
              </a:spcBef>
              <a:spcAft>
                <a:spcPts val="0"/>
              </a:spcAft>
              <a:defRPr/>
            </a:pPr>
            <a:endParaRPr lang="en-US" sz="600" dirty="0">
              <a:ea typeface="+mn-ea"/>
              <a:cs typeface="+mn-cs"/>
            </a:endParaRPr>
          </a:p>
          <a:p>
            <a:pPr eaLnBrk="1" fontAlgn="auto" hangingPunct="1">
              <a:spcBef>
                <a:spcPts val="0"/>
              </a:spcBef>
              <a:spcAft>
                <a:spcPts val="0"/>
              </a:spcAft>
              <a:defRPr/>
            </a:pPr>
            <a:r>
              <a:rPr lang="en-US" dirty="0">
                <a:ea typeface="+mn-ea"/>
                <a:cs typeface="+mn-cs"/>
              </a:rPr>
              <a:t>Too often, we teachers do not allow ourselves the time to reflect, as well.</a:t>
            </a:r>
          </a:p>
          <a:p>
            <a:pPr eaLnBrk="1" fontAlgn="auto" hangingPunct="1">
              <a:spcBef>
                <a:spcPts val="0"/>
              </a:spcBef>
              <a:spcAft>
                <a:spcPts val="0"/>
              </a:spcAft>
              <a:defRPr/>
            </a:pPr>
            <a:endParaRPr lang="en-US" sz="600" dirty="0">
              <a:ea typeface="+mn-ea"/>
              <a:cs typeface="+mn-cs"/>
            </a:endParaRPr>
          </a:p>
          <a:p>
            <a:pPr eaLnBrk="1" fontAlgn="auto" hangingPunct="1">
              <a:spcBef>
                <a:spcPts val="0"/>
              </a:spcBef>
              <a:spcAft>
                <a:spcPts val="0"/>
              </a:spcAft>
              <a:defRPr/>
            </a:pPr>
            <a:r>
              <a:rPr lang="en-US" dirty="0">
                <a:ea typeface="+mn-ea"/>
                <a:cs typeface="+mn-cs"/>
              </a:rPr>
              <a:t>Set a time that is designated for reflection upon the daily activities. Allow for individual reflection, such as journaling, as well as group reflection and discussion.</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numCol="1" anchor="t" anchorCtr="0" compatLnSpc="1">
            <a:prstTxWarp prst="textNoShape">
              <a:avLst/>
            </a:prstTxWarp>
          </a:bodyPr>
          <a:lstStyle/>
          <a:p>
            <a:pPr eaLnBrk="1" fontAlgn="auto" hangingPunct="1">
              <a:spcBef>
                <a:spcPts val="0"/>
              </a:spcBef>
              <a:spcAft>
                <a:spcPts val="0"/>
              </a:spcAft>
              <a:defRPr/>
            </a:pPr>
            <a:endParaRPr lang="en-US" dirty="0">
              <a:ea typeface="+mn-ea"/>
              <a:cs typeface="+mn-cs"/>
            </a:endParaRPr>
          </a:p>
        </p:txBody>
      </p:sp>
      <p:sp>
        <p:nvSpPr>
          <p:cNvPr id="10752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defRPr/>
            </a:pPr>
            <a:fld id="{EA7F4317-8F12-4EAC-8827-B7632FFD7DA3}" type="slidenum">
              <a:rPr lang="en-US" altLang="en-US" sz="1200" smtClean="0">
                <a:latin typeface="Arial" pitchFamily="34" charset="0"/>
              </a:rPr>
              <a:pPr eaLnBrk="1" hangingPunct="1">
                <a:defRPr/>
              </a:pPr>
              <a:t>50</a:t>
            </a:fld>
            <a:endParaRPr lang="en-US" altLang="en-US" sz="1200" smtClean="0">
              <a:latin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numCol="1" anchor="t" anchorCtr="0" compatLnSpc="1">
            <a:prstTxWarp prst="textNoShape">
              <a:avLst/>
            </a:prstTxWarp>
          </a:bodyPr>
          <a:lstStyle/>
          <a:p>
            <a:pPr eaLnBrk="1" fontAlgn="auto" hangingPunct="1">
              <a:spcBef>
                <a:spcPct val="0"/>
              </a:spcBef>
              <a:spcAft>
                <a:spcPts val="0"/>
              </a:spcAft>
              <a:defRPr/>
            </a:pPr>
            <a:r>
              <a:rPr lang="en-US" dirty="0">
                <a:ea typeface="+mn-ea"/>
                <a:cs typeface="+mn-cs"/>
              </a:rPr>
              <a:t>This is a Problem Based Learning activity </a:t>
            </a:r>
          </a:p>
        </p:txBody>
      </p:sp>
      <p:sp>
        <p:nvSpPr>
          <p:cNvPr id="10957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defRPr/>
            </a:pPr>
            <a:fld id="{FE67FD08-90B5-443A-AF7A-295C4D841BBD}" type="slidenum">
              <a:rPr lang="en-US" altLang="en-US" sz="1200" smtClean="0">
                <a:latin typeface="Arial" pitchFamily="34" charset="0"/>
              </a:rPr>
              <a:pPr eaLnBrk="1" hangingPunct="1">
                <a:defRPr/>
              </a:pPr>
              <a:t>51</a:t>
            </a:fld>
            <a:endParaRPr lang="en-US" altLang="en-US" sz="1200" smtClean="0">
              <a:latin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numCol="1" anchor="t" anchorCtr="0" compatLnSpc="1">
            <a:prstTxWarp prst="textNoShape">
              <a:avLst/>
            </a:prstTxWarp>
          </a:bodyPr>
          <a:lstStyle/>
          <a:p>
            <a:pPr eaLnBrk="1" fontAlgn="auto" hangingPunct="1">
              <a:spcBef>
                <a:spcPct val="0"/>
              </a:spcBef>
              <a:spcAft>
                <a:spcPts val="0"/>
              </a:spcAft>
              <a:defRPr/>
            </a:pPr>
            <a:r>
              <a:rPr lang="en-US" dirty="0">
                <a:ea typeface="+mn-ea"/>
                <a:cs typeface="+mn-cs"/>
              </a:rPr>
              <a:t>This is project based</a:t>
            </a:r>
          </a:p>
        </p:txBody>
      </p:sp>
      <p:sp>
        <p:nvSpPr>
          <p:cNvPr id="1105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defRPr/>
            </a:pPr>
            <a:fld id="{A9C1F25E-B684-4C6B-B349-87E0712639FA}" type="slidenum">
              <a:rPr lang="en-US" altLang="en-US" sz="1200" smtClean="0">
                <a:latin typeface="Arial" pitchFamily="34" charset="0"/>
              </a:rPr>
              <a:pPr eaLnBrk="1" hangingPunct="1">
                <a:defRPr/>
              </a:pPr>
              <a:t>52</a:t>
            </a:fld>
            <a:endParaRPr lang="en-US" altLang="en-US" sz="1200" smtClean="0">
              <a:latin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0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Turn and Talk</a:t>
            </a:r>
          </a:p>
        </p:txBody>
      </p:sp>
      <p:sp>
        <p:nvSpPr>
          <p:cNvPr id="180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0B8383C2-90B7-4DFA-A83A-899119D7359F}" type="slidenum">
              <a:rPr lang="en-US" altLang="en-US">
                <a:latin typeface="Arial" pitchFamily="34" charset="0"/>
              </a:rPr>
              <a:pPr eaLnBrk="1" hangingPunct="1">
                <a:spcBef>
                  <a:spcPct val="0"/>
                </a:spcBef>
              </a:pPr>
              <a:t>63</a:t>
            </a:fld>
            <a:endParaRPr lang="en-US" altLang="en-US">
              <a:latin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1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81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A812A47F-6518-4D24-BA61-FBAE049D3379}" type="slidenum">
              <a:rPr lang="en-US" altLang="en-US"/>
              <a:pPr eaLnBrk="1" hangingPunct="1">
                <a:spcBef>
                  <a:spcPct val="0"/>
                </a:spcBef>
              </a:pPr>
              <a:t>97</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D8AE6AA6-7E91-46AC-8078-22A9A8ED676E}" type="slidenum">
              <a:rPr lang="en-US" altLang="en-US">
                <a:latin typeface="Arial" pitchFamily="34" charset="0"/>
              </a:rPr>
              <a:pPr eaLnBrk="1" hangingPunct="1">
                <a:spcBef>
                  <a:spcPct val="0"/>
                </a:spcBef>
              </a:pPr>
              <a:t>7</a:t>
            </a:fld>
            <a:endParaRPr lang="en-US" altLang="en-US">
              <a:latin typeface="Arial" pitchFamily="34" charset="0"/>
            </a:endParaRPr>
          </a:p>
        </p:txBody>
      </p:sp>
      <p:sp>
        <p:nvSpPr>
          <p:cNvPr id="151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algn="r" eaLnBrk="1" hangingPunct="1">
              <a:spcBef>
                <a:spcPct val="0"/>
              </a:spcBef>
            </a:pPr>
            <a:fld id="{F256FA8B-85D4-433D-9205-7C70824855AC}" type="slidenum">
              <a:rPr lang="en-US" altLang="en-US">
                <a:latin typeface="Arial" pitchFamily="34" charset="0"/>
              </a:rPr>
              <a:pPr algn="r" eaLnBrk="1" hangingPunct="1">
                <a:spcBef>
                  <a:spcPct val="0"/>
                </a:spcBef>
              </a:pPr>
              <a:t>10</a:t>
            </a:fld>
            <a:endParaRPr lang="en-US" altLang="en-US">
              <a:latin typeface="Arial" pitchFamily="34" charset="0"/>
            </a:endParaRPr>
          </a:p>
        </p:txBody>
      </p:sp>
      <p:sp>
        <p:nvSpPr>
          <p:cNvPr id="1546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A1E3170-F41C-4DDD-B064-3AECA96FCEBE}" type="datetimeFigureOut">
              <a:rPr lang="en-US" smtClean="0"/>
              <a:t>11/12/2013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8CBB5-24B8-4647-A198-AB8C75BBCE7F}" type="slidenum">
              <a:rPr lang="en-US" smtClean="0"/>
              <a:t>‹#›</a:t>
            </a:fld>
            <a:endParaRPr lang="en-US"/>
          </a:p>
        </p:txBody>
      </p:sp>
    </p:spTree>
    <p:extLst>
      <p:ext uri="{BB962C8B-B14F-4D97-AF65-F5344CB8AC3E}">
        <p14:creationId xmlns:p14="http://schemas.microsoft.com/office/powerpoint/2010/main" val="38946149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1E3170-F41C-4DDD-B064-3AECA96FCEBE}" type="datetimeFigureOut">
              <a:rPr lang="en-US" smtClean="0"/>
              <a:t>11/12/2013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8CBB5-24B8-4647-A198-AB8C75BBCE7F}" type="slidenum">
              <a:rPr lang="en-US" smtClean="0"/>
              <a:t>‹#›</a:t>
            </a:fld>
            <a:endParaRPr lang="en-US"/>
          </a:p>
        </p:txBody>
      </p:sp>
    </p:spTree>
    <p:extLst>
      <p:ext uri="{BB962C8B-B14F-4D97-AF65-F5344CB8AC3E}">
        <p14:creationId xmlns:p14="http://schemas.microsoft.com/office/powerpoint/2010/main" val="2343964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1E3170-F41C-4DDD-B064-3AECA96FCEBE}" type="datetimeFigureOut">
              <a:rPr lang="en-US" smtClean="0"/>
              <a:t>11/12/2013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8CBB5-24B8-4647-A198-AB8C75BBCE7F}" type="slidenum">
              <a:rPr lang="en-US" smtClean="0"/>
              <a:t>‹#›</a:t>
            </a:fld>
            <a:endParaRPr lang="en-US"/>
          </a:p>
        </p:txBody>
      </p:sp>
    </p:spTree>
    <p:extLst>
      <p:ext uri="{BB962C8B-B14F-4D97-AF65-F5344CB8AC3E}">
        <p14:creationId xmlns:p14="http://schemas.microsoft.com/office/powerpoint/2010/main" val="2276683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rtlCol="0"/>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smtClean="0"/>
            </a:lvl1pPr>
          </a:lstStyle>
          <a:p>
            <a:pPr>
              <a:defRPr/>
            </a:pPr>
            <a:fld id="{42B59965-0C93-4EF6-8A03-BAD0324EC340}" type="slidenum">
              <a:rPr lang="en-US" altLang="en-US"/>
              <a:pPr>
                <a:defRPr/>
              </a:pPr>
              <a:t>‹#›</a:t>
            </a:fld>
            <a:endParaRPr lang="en-US" altLang="en-US"/>
          </a:p>
        </p:txBody>
      </p:sp>
    </p:spTree>
    <p:extLst>
      <p:ext uri="{BB962C8B-B14F-4D97-AF65-F5344CB8AC3E}">
        <p14:creationId xmlns:p14="http://schemas.microsoft.com/office/powerpoint/2010/main" val="32460225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rtlCol="0"/>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smtClean="0"/>
            </a:lvl1pPr>
          </a:lstStyle>
          <a:p>
            <a:pPr>
              <a:defRPr/>
            </a:pPr>
            <a:fld id="{AC468748-FF11-43A4-A4FB-28311F20E80B}" type="slidenum">
              <a:rPr lang="en-US" altLang="en-US"/>
              <a:pPr>
                <a:defRPr/>
              </a:pPr>
              <a:t>‹#›</a:t>
            </a:fld>
            <a:endParaRPr lang="en-US" altLang="en-US"/>
          </a:p>
        </p:txBody>
      </p:sp>
    </p:spTree>
    <p:extLst>
      <p:ext uri="{BB962C8B-B14F-4D97-AF65-F5344CB8AC3E}">
        <p14:creationId xmlns:p14="http://schemas.microsoft.com/office/powerpoint/2010/main" val="3966974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1E3170-F41C-4DDD-B064-3AECA96FCEBE}" type="datetimeFigureOut">
              <a:rPr lang="en-US" smtClean="0"/>
              <a:t>11/12/2013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8CBB5-24B8-4647-A198-AB8C75BBCE7F}" type="slidenum">
              <a:rPr lang="en-US" smtClean="0"/>
              <a:t>‹#›</a:t>
            </a:fld>
            <a:endParaRPr lang="en-US"/>
          </a:p>
        </p:txBody>
      </p:sp>
    </p:spTree>
    <p:extLst>
      <p:ext uri="{BB962C8B-B14F-4D97-AF65-F5344CB8AC3E}">
        <p14:creationId xmlns:p14="http://schemas.microsoft.com/office/powerpoint/2010/main" val="2441927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1E3170-F41C-4DDD-B064-3AECA96FCEBE}" type="datetimeFigureOut">
              <a:rPr lang="en-US" smtClean="0"/>
              <a:t>11/12/2013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48CBB5-24B8-4647-A198-AB8C75BBCE7F}" type="slidenum">
              <a:rPr lang="en-US" smtClean="0"/>
              <a:t>‹#›</a:t>
            </a:fld>
            <a:endParaRPr lang="en-US"/>
          </a:p>
        </p:txBody>
      </p:sp>
    </p:spTree>
    <p:extLst>
      <p:ext uri="{BB962C8B-B14F-4D97-AF65-F5344CB8AC3E}">
        <p14:creationId xmlns:p14="http://schemas.microsoft.com/office/powerpoint/2010/main" val="1050488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A1E3170-F41C-4DDD-B064-3AECA96FCEBE}" type="datetimeFigureOut">
              <a:rPr lang="en-US" smtClean="0"/>
              <a:t>11/12/2013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8CBB5-24B8-4647-A198-AB8C75BBCE7F}" type="slidenum">
              <a:rPr lang="en-US" smtClean="0"/>
              <a:t>‹#›</a:t>
            </a:fld>
            <a:endParaRPr lang="en-US"/>
          </a:p>
        </p:txBody>
      </p:sp>
    </p:spTree>
    <p:extLst>
      <p:ext uri="{BB962C8B-B14F-4D97-AF65-F5344CB8AC3E}">
        <p14:creationId xmlns:p14="http://schemas.microsoft.com/office/powerpoint/2010/main" val="2530807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A1E3170-F41C-4DDD-B064-3AECA96FCEBE}" type="datetimeFigureOut">
              <a:rPr lang="en-US" smtClean="0"/>
              <a:t>11/12/2013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48CBB5-24B8-4647-A198-AB8C75BBCE7F}" type="slidenum">
              <a:rPr lang="en-US" smtClean="0"/>
              <a:t>‹#›</a:t>
            </a:fld>
            <a:endParaRPr lang="en-US"/>
          </a:p>
        </p:txBody>
      </p:sp>
    </p:spTree>
    <p:extLst>
      <p:ext uri="{BB962C8B-B14F-4D97-AF65-F5344CB8AC3E}">
        <p14:creationId xmlns:p14="http://schemas.microsoft.com/office/powerpoint/2010/main" val="2011132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A1E3170-F41C-4DDD-B064-3AECA96FCEBE}" type="datetimeFigureOut">
              <a:rPr lang="en-US" smtClean="0"/>
              <a:t>11/12/2013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48CBB5-24B8-4647-A198-AB8C75BBCE7F}" type="slidenum">
              <a:rPr lang="en-US" smtClean="0"/>
              <a:t>‹#›</a:t>
            </a:fld>
            <a:endParaRPr lang="en-US"/>
          </a:p>
        </p:txBody>
      </p:sp>
    </p:spTree>
    <p:extLst>
      <p:ext uri="{BB962C8B-B14F-4D97-AF65-F5344CB8AC3E}">
        <p14:creationId xmlns:p14="http://schemas.microsoft.com/office/powerpoint/2010/main" val="3268890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1E3170-F41C-4DDD-B064-3AECA96FCEBE}" type="datetimeFigureOut">
              <a:rPr lang="en-US" smtClean="0"/>
              <a:t>11/12/2013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48CBB5-24B8-4647-A198-AB8C75BBCE7F}" type="slidenum">
              <a:rPr lang="en-US" smtClean="0"/>
              <a:t>‹#›</a:t>
            </a:fld>
            <a:endParaRPr lang="en-US"/>
          </a:p>
        </p:txBody>
      </p:sp>
    </p:spTree>
    <p:extLst>
      <p:ext uri="{BB962C8B-B14F-4D97-AF65-F5344CB8AC3E}">
        <p14:creationId xmlns:p14="http://schemas.microsoft.com/office/powerpoint/2010/main" val="1321551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1E3170-F41C-4DDD-B064-3AECA96FCEBE}" type="datetimeFigureOut">
              <a:rPr lang="en-US" smtClean="0"/>
              <a:t>11/12/2013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8CBB5-24B8-4647-A198-AB8C75BBCE7F}" type="slidenum">
              <a:rPr lang="en-US" smtClean="0"/>
              <a:t>‹#›</a:t>
            </a:fld>
            <a:endParaRPr lang="en-US"/>
          </a:p>
        </p:txBody>
      </p:sp>
    </p:spTree>
    <p:extLst>
      <p:ext uri="{BB962C8B-B14F-4D97-AF65-F5344CB8AC3E}">
        <p14:creationId xmlns:p14="http://schemas.microsoft.com/office/powerpoint/2010/main" val="1934232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1E3170-F41C-4DDD-B064-3AECA96FCEBE}" type="datetimeFigureOut">
              <a:rPr lang="en-US" smtClean="0"/>
              <a:t>11/12/2013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48CBB5-24B8-4647-A198-AB8C75BBCE7F}" type="slidenum">
              <a:rPr lang="en-US" smtClean="0"/>
              <a:t>‹#›</a:t>
            </a:fld>
            <a:endParaRPr lang="en-US"/>
          </a:p>
        </p:txBody>
      </p:sp>
    </p:spTree>
    <p:extLst>
      <p:ext uri="{BB962C8B-B14F-4D97-AF65-F5344CB8AC3E}">
        <p14:creationId xmlns:p14="http://schemas.microsoft.com/office/powerpoint/2010/main" val="466197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1E3170-F41C-4DDD-B064-3AECA96FCEBE}" type="datetimeFigureOut">
              <a:rPr lang="en-US" smtClean="0"/>
              <a:t>11/12/2013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48CBB5-24B8-4647-A198-AB8C75BBCE7F}" type="slidenum">
              <a:rPr lang="en-US" smtClean="0"/>
              <a:t>‹#›</a:t>
            </a:fld>
            <a:endParaRPr lang="en-US"/>
          </a:p>
        </p:txBody>
      </p:sp>
    </p:spTree>
    <p:extLst>
      <p:ext uri="{BB962C8B-B14F-4D97-AF65-F5344CB8AC3E}">
        <p14:creationId xmlns:p14="http://schemas.microsoft.com/office/powerpoint/2010/main" val="2003834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14.xml"/><Relationship Id="rId4"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15.xml"/><Relationship Id="rId4"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notesSlide" Target="../notesSlides/notesSlide16.xml"/><Relationship Id="rId4"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ipadsandkids.wikispaces.com/home"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youtube.com/watch?v=6ILQrUrEWe8"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hyperlink" Target="http://www.edudemic.com/2012/10/best-web-tools-2012/" TargetMode="Externa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8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hyperlink" Target="http://www.bjpconsulting.com/articles/technologyroles.html" TargetMode="Externa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1.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hyperlink" Target="http://fcit.usf.edu/matrix/lessons/constructive_adaptation_languagearts" TargetMode="External"/><Relationship Id="rId7" Type="http://schemas.openxmlformats.org/officeDocument/2006/relationships/hyperlink" Target="http://fcit.usf.edu/matrix/lessons/authentic_entry_socialstudies" TargetMode="External"/><Relationship Id="rId2" Type="http://schemas.openxmlformats.org/officeDocument/2006/relationships/hyperlink" Target="http://fcit.usf.edu/matrix/lessons/collaborative_entry_languagearts" TargetMode="External"/><Relationship Id="rId1" Type="http://schemas.openxmlformats.org/officeDocument/2006/relationships/slideLayout" Target="../slideLayouts/slideLayout4.xml"/><Relationship Id="rId6" Type="http://schemas.openxmlformats.org/officeDocument/2006/relationships/hyperlink" Target="http://fcit.usf.edu/matrix/lessons/goaldirected_transformation_languagearts" TargetMode="External"/><Relationship Id="rId5" Type="http://schemas.openxmlformats.org/officeDocument/2006/relationships/hyperlink" Target="http://fcit.usf.edu/matrix/lessons/goaldirected_transformation_socialstudies" TargetMode="External"/><Relationship Id="rId4" Type="http://schemas.openxmlformats.org/officeDocument/2006/relationships/hyperlink" Target="http://fcit.usf.edu/matrix/lessons/authentic_entry_math" TargetMode="Externa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err="1" smtClean="0">
                <a:effectLst>
                  <a:outerShdw blurRad="38100" dist="38100" dir="2700000" algn="tl">
                    <a:srgbClr val="000000">
                      <a:alpha val="43137"/>
                    </a:srgbClr>
                  </a:outerShdw>
                </a:effectLst>
              </a:rPr>
              <a:t>iPad</a:t>
            </a:r>
            <a:r>
              <a:rPr lang="en-US" b="1" dirty="0" smtClean="0">
                <a:effectLst>
                  <a:outerShdw blurRad="38100" dist="38100" dir="2700000" algn="tl">
                    <a:srgbClr val="000000">
                      <a:alpha val="43137"/>
                    </a:srgbClr>
                  </a:outerShdw>
                </a:effectLst>
              </a:rPr>
              <a:t> Workshop</a:t>
            </a:r>
            <a:endParaRPr lang="en-US" b="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r>
              <a:rPr lang="en-US" b="1" dirty="0" smtClean="0"/>
              <a:t>Session 4</a:t>
            </a:r>
          </a:p>
          <a:p>
            <a:r>
              <a:rPr lang="en-US" dirty="0" smtClean="0"/>
              <a:t>Rigor and Relevance</a:t>
            </a:r>
          </a:p>
          <a:p>
            <a:r>
              <a:rPr lang="en-US" dirty="0" smtClean="0"/>
              <a:t>Problem-Based Learning</a:t>
            </a:r>
            <a:endParaRPr lang="en-US" dirty="0"/>
          </a:p>
        </p:txBody>
      </p:sp>
    </p:spTree>
    <p:extLst>
      <p:ext uri="{BB962C8B-B14F-4D97-AF65-F5344CB8AC3E}">
        <p14:creationId xmlns:p14="http://schemas.microsoft.com/office/powerpoint/2010/main" val="2305626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8"/>
          <p:cNvSpPr>
            <a:spLocks noChangeArrowheads="1"/>
          </p:cNvSpPr>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US" altLang="en-US" sz="6000">
                <a:latin typeface="Arial" pitchFamily="34" charset="0"/>
              </a:rPr>
              <a:t>Quadrant A</a:t>
            </a:r>
          </a:p>
        </p:txBody>
      </p:sp>
      <p:sp>
        <p:nvSpPr>
          <p:cNvPr id="392211" name="Rectangle 19"/>
          <p:cNvSpPr>
            <a:spLocks noChangeArrowheads="1"/>
          </p:cNvSpPr>
          <p:nvPr/>
        </p:nvSpPr>
        <p:spPr bwMode="auto">
          <a:xfrm>
            <a:off x="381000" y="1524000"/>
            <a:ext cx="6248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lnSpc>
                <a:spcPct val="90000"/>
              </a:lnSpc>
              <a:buClr>
                <a:schemeClr val="accent1"/>
              </a:buClr>
              <a:buSzPct val="65000"/>
              <a:buFont typeface="Wingdings" pitchFamily="2" charset="2"/>
              <a:buChar char="n"/>
            </a:pPr>
            <a:r>
              <a:rPr lang="en-US" altLang="en-US" sz="2600">
                <a:latin typeface="Arial" pitchFamily="34" charset="0"/>
              </a:rPr>
              <a:t>Represents simple recall &amp; basic understanding of knowledge for its own sake.</a:t>
            </a:r>
          </a:p>
          <a:p>
            <a:pPr eaLnBrk="1" hangingPunct="1">
              <a:lnSpc>
                <a:spcPct val="90000"/>
              </a:lnSpc>
              <a:buClr>
                <a:schemeClr val="accent1"/>
              </a:buClr>
              <a:buSzPct val="65000"/>
              <a:buFont typeface="Wingdings" pitchFamily="2" charset="2"/>
              <a:buChar char="n"/>
            </a:pPr>
            <a:r>
              <a:rPr lang="en-US" altLang="en-US" sz="2600">
                <a:latin typeface="Arial" pitchFamily="34" charset="0"/>
              </a:rPr>
              <a:t>Students gather and store bits of knowledge and information.  </a:t>
            </a:r>
          </a:p>
          <a:p>
            <a:pPr eaLnBrk="1" hangingPunct="1">
              <a:lnSpc>
                <a:spcPct val="90000"/>
              </a:lnSpc>
              <a:buClr>
                <a:schemeClr val="accent1"/>
              </a:buClr>
              <a:buSzPct val="65000"/>
              <a:buFont typeface="Wingdings" pitchFamily="2" charset="2"/>
              <a:buChar char="n"/>
            </a:pPr>
            <a:r>
              <a:rPr lang="en-US" altLang="en-US" sz="2600">
                <a:latin typeface="Arial" pitchFamily="34" charset="0"/>
              </a:rPr>
              <a:t>Students are primarily expected to remember or understand this acquired knowledge.</a:t>
            </a:r>
          </a:p>
          <a:p>
            <a:pPr eaLnBrk="1" hangingPunct="1">
              <a:lnSpc>
                <a:spcPct val="90000"/>
              </a:lnSpc>
              <a:buClr>
                <a:schemeClr val="accent1"/>
              </a:buClr>
              <a:buSzPct val="65000"/>
              <a:buFont typeface="Wingdings" pitchFamily="2" charset="2"/>
              <a:buNone/>
            </a:pPr>
            <a:endParaRPr lang="en-US" altLang="en-US" sz="2600">
              <a:latin typeface="Arial" pitchFamily="34" charset="0"/>
            </a:endParaRPr>
          </a:p>
          <a:p>
            <a:pPr eaLnBrk="1" hangingPunct="1">
              <a:lnSpc>
                <a:spcPct val="90000"/>
              </a:lnSpc>
              <a:buClr>
                <a:schemeClr val="accent1"/>
              </a:buClr>
              <a:buSzPct val="65000"/>
              <a:buFont typeface="Wingdings" pitchFamily="2" charset="2"/>
              <a:buChar char="n"/>
            </a:pPr>
            <a:r>
              <a:rPr lang="en-US" altLang="en-US" sz="2600">
                <a:latin typeface="Arial" pitchFamily="34" charset="0"/>
              </a:rPr>
              <a:t>Low Rigor – Low Relevance</a:t>
            </a:r>
          </a:p>
        </p:txBody>
      </p:sp>
      <p:graphicFrame>
        <p:nvGraphicFramePr>
          <p:cNvPr id="28692" name="Group 20"/>
          <p:cNvGraphicFramePr>
            <a:graphicFrameLocks noGrp="1"/>
          </p:cNvGraphicFramePr>
          <p:nvPr/>
        </p:nvGraphicFramePr>
        <p:xfrm>
          <a:off x="6629400" y="4267200"/>
          <a:ext cx="2057400" cy="1373202"/>
        </p:xfrm>
        <a:graphic>
          <a:graphicData uri="http://schemas.openxmlformats.org/drawingml/2006/table">
            <a:tbl>
              <a:tblPr/>
              <a:tblGrid>
                <a:gridCol w="1028700"/>
                <a:gridCol w="1028700"/>
              </a:tblGrid>
              <a:tr h="55033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0" i="0" u="none" strike="noStrike" cap="none" normalizeH="0" baseline="0" dirty="0" smtClean="0">
                          <a:ln>
                            <a:noFill/>
                          </a:ln>
                          <a:solidFill>
                            <a:schemeClr val="tx1"/>
                          </a:solidFill>
                          <a:effectLst/>
                          <a:latin typeface="Arial" pitchFamily="34" charset="0"/>
                          <a:ea typeface="MS PGothic" pitchFamily="34" charset="-128"/>
                        </a:rPr>
                        <a:t>C</a:t>
                      </a:r>
                    </a:p>
                  </a:txBody>
                  <a:tcPr marT="45676" marB="456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0" i="0" u="none" strike="noStrike" cap="none" normalizeH="0" baseline="0" dirty="0" smtClean="0">
                          <a:ln>
                            <a:noFill/>
                          </a:ln>
                          <a:solidFill>
                            <a:schemeClr val="tx1"/>
                          </a:solidFill>
                          <a:effectLst/>
                          <a:latin typeface="Arial" pitchFamily="34" charset="0"/>
                          <a:ea typeface="MS PGothic" pitchFamily="34" charset="-128"/>
                        </a:rPr>
                        <a:t>D</a:t>
                      </a:r>
                    </a:p>
                  </a:txBody>
                  <a:tcPr marT="45676" marB="456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858">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4800" b="1" i="0" u="none" strike="noStrike" cap="none" normalizeH="0" baseline="0" dirty="0" smtClean="0">
                          <a:ln>
                            <a:noFill/>
                          </a:ln>
                          <a:solidFill>
                            <a:schemeClr val="tx1"/>
                          </a:solidFill>
                          <a:effectLst/>
                          <a:latin typeface="Arial" pitchFamily="34" charset="0"/>
                          <a:ea typeface="MS PGothic" pitchFamily="34" charset="-128"/>
                        </a:rPr>
                        <a:t>A</a:t>
                      </a:r>
                    </a:p>
                  </a:txBody>
                  <a:tcPr marT="45676" marB="456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en-US" sz="1000" b="0" i="0" u="none" strike="noStrike" cap="none" normalizeH="0" baseline="0" dirty="0" smtClean="0">
                        <a:ln>
                          <a:noFill/>
                        </a:ln>
                        <a:solidFill>
                          <a:schemeClr val="tx1"/>
                        </a:solidFill>
                        <a:effectLst/>
                        <a:latin typeface="Arial" pitchFamily="34" charset="0"/>
                        <a:ea typeface="MS PGothic" pitchFamily="34" charset="-128"/>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0" i="0" u="none" strike="noStrike" cap="none" normalizeH="0" baseline="0" dirty="0" smtClean="0">
                          <a:ln>
                            <a:noFill/>
                          </a:ln>
                          <a:solidFill>
                            <a:schemeClr val="tx1"/>
                          </a:solidFill>
                          <a:effectLst/>
                          <a:latin typeface="Arial" pitchFamily="34" charset="0"/>
                          <a:ea typeface="MS PGothic" pitchFamily="34" charset="-128"/>
                        </a:rPr>
                        <a:t>B</a:t>
                      </a:r>
                    </a:p>
                  </a:txBody>
                  <a:tcPr marT="45676" marB="456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ustDataLst>
      <p:tags r:id="rId1"/>
    </p:custDataLst>
    <p:extLst>
      <p:ext uri="{BB962C8B-B14F-4D97-AF65-F5344CB8AC3E}">
        <p14:creationId xmlns:p14="http://schemas.microsoft.com/office/powerpoint/2010/main" val="23743111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2211">
                                            <p:txEl>
                                              <p:pRg st="0" end="0"/>
                                            </p:txEl>
                                          </p:spTgt>
                                        </p:tgtEl>
                                        <p:attrNameLst>
                                          <p:attrName>style.visibility</p:attrName>
                                        </p:attrNameLst>
                                      </p:cBhvr>
                                      <p:to>
                                        <p:strVal val="visible"/>
                                      </p:to>
                                    </p:set>
                                    <p:animEffect transition="in" filter="dissolve">
                                      <p:cBhvr>
                                        <p:cTn id="7" dur="500"/>
                                        <p:tgtEl>
                                          <p:spTgt spid="3922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92211">
                                            <p:txEl>
                                              <p:pRg st="1" end="1"/>
                                            </p:txEl>
                                          </p:spTgt>
                                        </p:tgtEl>
                                        <p:attrNameLst>
                                          <p:attrName>style.visibility</p:attrName>
                                        </p:attrNameLst>
                                      </p:cBhvr>
                                      <p:to>
                                        <p:strVal val="visible"/>
                                      </p:to>
                                    </p:set>
                                    <p:animEffect transition="in" filter="dissolve">
                                      <p:cBhvr>
                                        <p:cTn id="12" dur="500"/>
                                        <p:tgtEl>
                                          <p:spTgt spid="3922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92211">
                                            <p:txEl>
                                              <p:pRg st="2" end="2"/>
                                            </p:txEl>
                                          </p:spTgt>
                                        </p:tgtEl>
                                        <p:attrNameLst>
                                          <p:attrName>style.visibility</p:attrName>
                                        </p:attrNameLst>
                                      </p:cBhvr>
                                      <p:to>
                                        <p:strVal val="visible"/>
                                      </p:to>
                                    </p:set>
                                    <p:animEffect transition="in" filter="dissolve">
                                      <p:cBhvr>
                                        <p:cTn id="17" dur="500"/>
                                        <p:tgtEl>
                                          <p:spTgt spid="39221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92211">
                                            <p:txEl>
                                              <p:pRg st="4" end="4"/>
                                            </p:txEl>
                                          </p:spTgt>
                                        </p:tgtEl>
                                        <p:attrNameLst>
                                          <p:attrName>style.visibility</p:attrName>
                                        </p:attrNameLst>
                                      </p:cBhvr>
                                      <p:to>
                                        <p:strVal val="visible"/>
                                      </p:to>
                                    </p:set>
                                    <p:animEffect transition="in" filter="dissolve">
                                      <p:cBhvr>
                                        <p:cTn id="22" dur="500"/>
                                        <p:tgtEl>
                                          <p:spTgt spid="3922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21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idx="4294967295"/>
          </p:nvPr>
        </p:nvSpPr>
        <p:spPr>
          <a:xfrm>
            <a:off x="457200" y="441325"/>
            <a:ext cx="8229600" cy="1139825"/>
          </a:xfrm>
          <a:noFill/>
        </p:spPr>
        <p:txBody>
          <a:bodyPr/>
          <a:lstStyle/>
          <a:p>
            <a:pPr eaLnBrk="1" hangingPunct="1"/>
            <a:r>
              <a:rPr lang="en-US" altLang="en-US" sz="6000" b="1" smtClean="0">
                <a:latin typeface="Arial" pitchFamily="34" charset="0"/>
              </a:rPr>
              <a:t>Quadrant B</a:t>
            </a:r>
          </a:p>
        </p:txBody>
      </p:sp>
      <p:sp>
        <p:nvSpPr>
          <p:cNvPr id="393221" name="Rectangle 5"/>
          <p:cNvSpPr>
            <a:spLocks noGrp="1" noChangeArrowheads="1"/>
          </p:cNvSpPr>
          <p:nvPr>
            <p:ph type="body" sz="half" idx="4294967295"/>
          </p:nvPr>
        </p:nvSpPr>
        <p:spPr>
          <a:xfrm>
            <a:off x="457200" y="1676400"/>
            <a:ext cx="7696200" cy="4495800"/>
          </a:xfrm>
          <a:noFill/>
        </p:spPr>
        <p:txBody>
          <a:bodyPr/>
          <a:lstStyle/>
          <a:p>
            <a:pPr eaLnBrk="1" hangingPunct="1"/>
            <a:r>
              <a:rPr lang="en-US" altLang="en-US" sz="2600" smtClean="0"/>
              <a:t>Students use acquired knowledge to complete tasks with a connection outside school.</a:t>
            </a:r>
          </a:p>
          <a:p>
            <a:pPr eaLnBrk="1" hangingPunct="1"/>
            <a:r>
              <a:rPr lang="en-US" altLang="en-US" sz="2600" smtClean="0"/>
              <a:t>Activities or tasks involve lifelike situations.</a:t>
            </a:r>
          </a:p>
          <a:p>
            <a:pPr eaLnBrk="1" hangingPunct="1"/>
            <a:r>
              <a:rPr lang="en-US" altLang="en-US" sz="2600" smtClean="0"/>
              <a:t>Does not require higher order thinking.</a:t>
            </a:r>
          </a:p>
          <a:p>
            <a:pPr eaLnBrk="1" hangingPunct="1"/>
            <a:endParaRPr lang="en-US" altLang="en-US" sz="2600" b="1" smtClean="0"/>
          </a:p>
          <a:p>
            <a:pPr eaLnBrk="1" hangingPunct="1"/>
            <a:r>
              <a:rPr lang="en-US" altLang="en-US" sz="2600" b="1" smtClean="0"/>
              <a:t>Low Rigor – High Relevance</a:t>
            </a:r>
          </a:p>
        </p:txBody>
      </p:sp>
      <p:graphicFrame>
        <p:nvGraphicFramePr>
          <p:cNvPr id="393222" name="Group 6"/>
          <p:cNvGraphicFramePr>
            <a:graphicFrameLocks noGrp="1"/>
          </p:cNvGraphicFramePr>
          <p:nvPr/>
        </p:nvGraphicFramePr>
        <p:xfrm>
          <a:off x="6172200" y="4479925"/>
          <a:ext cx="2286000" cy="1695450"/>
        </p:xfrm>
        <a:graphic>
          <a:graphicData uri="http://schemas.openxmlformats.org/drawingml/2006/table">
            <a:tbl>
              <a:tblPr/>
              <a:tblGrid>
                <a:gridCol w="1143000"/>
                <a:gridCol w="1143000"/>
              </a:tblGrid>
              <a:tr h="780639">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0" i="0" u="none" strike="noStrike" cap="none" normalizeH="0" baseline="0" dirty="0" smtClean="0">
                          <a:ln>
                            <a:noFill/>
                          </a:ln>
                          <a:solidFill>
                            <a:schemeClr val="tx1"/>
                          </a:solidFill>
                          <a:effectLst/>
                          <a:latin typeface="Arial" pitchFamily="34" charset="0"/>
                          <a:ea typeface="MS PGothic" pitchFamily="34" charset="-128"/>
                        </a:rPr>
                        <a:t>C</a:t>
                      </a:r>
                    </a:p>
                  </a:txBody>
                  <a:tcPr marT="45741" marB="4574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0" i="0" u="none" strike="noStrike" cap="none" normalizeH="0" baseline="0" dirty="0" smtClean="0">
                          <a:ln>
                            <a:noFill/>
                          </a:ln>
                          <a:solidFill>
                            <a:schemeClr val="tx1"/>
                          </a:solidFill>
                          <a:effectLst/>
                          <a:latin typeface="Arial" pitchFamily="34" charset="0"/>
                          <a:ea typeface="MS PGothic" pitchFamily="34" charset="-128"/>
                        </a:rPr>
                        <a:t>D</a:t>
                      </a:r>
                    </a:p>
                  </a:txBody>
                  <a:tcPr marT="45741" marB="4574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4811">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0" i="0" u="none" strike="noStrike" cap="none" normalizeH="0" baseline="0" dirty="0" smtClean="0">
                          <a:ln>
                            <a:noFill/>
                          </a:ln>
                          <a:solidFill>
                            <a:schemeClr val="tx1"/>
                          </a:solidFill>
                          <a:effectLst/>
                          <a:latin typeface="Arial" pitchFamily="34" charset="0"/>
                          <a:ea typeface="MS PGothic" pitchFamily="34" charset="-128"/>
                        </a:rPr>
                        <a:t>A</a:t>
                      </a:r>
                    </a:p>
                  </a:txBody>
                  <a:tcPr marT="45741" marB="4574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5400" b="1" i="0" u="none" strike="noStrike" cap="none" normalizeH="0" baseline="0" dirty="0" smtClean="0">
                          <a:ln>
                            <a:noFill/>
                          </a:ln>
                          <a:solidFill>
                            <a:schemeClr val="tx1"/>
                          </a:solidFill>
                          <a:effectLst/>
                          <a:latin typeface="Arial" pitchFamily="34" charset="0"/>
                          <a:ea typeface="MS PGothic" pitchFamily="34" charset="-128"/>
                        </a:rPr>
                        <a:t>B</a:t>
                      </a:r>
                    </a:p>
                  </a:txBody>
                  <a:tcPr marT="45741" marB="4574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ustDataLst>
      <p:tags r:id="rId1"/>
    </p:custDataLst>
    <p:extLst>
      <p:ext uri="{BB962C8B-B14F-4D97-AF65-F5344CB8AC3E}">
        <p14:creationId xmlns:p14="http://schemas.microsoft.com/office/powerpoint/2010/main" val="42314657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3221">
                                            <p:txEl>
                                              <p:pRg st="0" end="0"/>
                                            </p:txEl>
                                          </p:spTgt>
                                        </p:tgtEl>
                                        <p:attrNameLst>
                                          <p:attrName>style.visibility</p:attrName>
                                        </p:attrNameLst>
                                      </p:cBhvr>
                                      <p:to>
                                        <p:strVal val="visible"/>
                                      </p:to>
                                    </p:set>
                                    <p:animEffect transition="in" filter="dissolve">
                                      <p:cBhvr>
                                        <p:cTn id="7" dur="500"/>
                                        <p:tgtEl>
                                          <p:spTgt spid="39322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93221">
                                            <p:txEl>
                                              <p:pRg st="1" end="1"/>
                                            </p:txEl>
                                          </p:spTgt>
                                        </p:tgtEl>
                                        <p:attrNameLst>
                                          <p:attrName>style.visibility</p:attrName>
                                        </p:attrNameLst>
                                      </p:cBhvr>
                                      <p:to>
                                        <p:strVal val="visible"/>
                                      </p:to>
                                    </p:set>
                                    <p:animEffect transition="in" filter="dissolve">
                                      <p:cBhvr>
                                        <p:cTn id="12" dur="500"/>
                                        <p:tgtEl>
                                          <p:spTgt spid="39322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93221">
                                            <p:txEl>
                                              <p:pRg st="2" end="2"/>
                                            </p:txEl>
                                          </p:spTgt>
                                        </p:tgtEl>
                                        <p:attrNameLst>
                                          <p:attrName>style.visibility</p:attrName>
                                        </p:attrNameLst>
                                      </p:cBhvr>
                                      <p:to>
                                        <p:strVal val="visible"/>
                                      </p:to>
                                    </p:set>
                                    <p:animEffect transition="in" filter="dissolve">
                                      <p:cBhvr>
                                        <p:cTn id="17" dur="500"/>
                                        <p:tgtEl>
                                          <p:spTgt spid="39322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93221">
                                            <p:txEl>
                                              <p:pRg st="4" end="4"/>
                                            </p:txEl>
                                          </p:spTgt>
                                        </p:tgtEl>
                                        <p:attrNameLst>
                                          <p:attrName>style.visibility</p:attrName>
                                        </p:attrNameLst>
                                      </p:cBhvr>
                                      <p:to>
                                        <p:strVal val="visible"/>
                                      </p:to>
                                    </p:set>
                                    <p:animEffect transition="in" filter="dissolve">
                                      <p:cBhvr>
                                        <p:cTn id="22" dur="500"/>
                                        <p:tgtEl>
                                          <p:spTgt spid="39322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2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
          <p:cNvSpPr>
            <a:spLocks noGrp="1" noChangeArrowheads="1"/>
          </p:cNvSpPr>
          <p:nvPr>
            <p:ph type="title" idx="4294967295"/>
          </p:nvPr>
        </p:nvSpPr>
        <p:spPr>
          <a:noFill/>
        </p:spPr>
        <p:txBody>
          <a:bodyPr/>
          <a:lstStyle/>
          <a:p>
            <a:pPr eaLnBrk="1" hangingPunct="1"/>
            <a:r>
              <a:rPr lang="en-US" altLang="en-US" sz="6000" b="1" smtClean="0">
                <a:latin typeface="Arial" pitchFamily="34" charset="0"/>
              </a:rPr>
              <a:t>Quadrant C</a:t>
            </a:r>
          </a:p>
        </p:txBody>
      </p:sp>
      <p:sp>
        <p:nvSpPr>
          <p:cNvPr id="394245" name="Rectangle 5"/>
          <p:cNvSpPr>
            <a:spLocks noGrp="1" noChangeArrowheads="1"/>
          </p:cNvSpPr>
          <p:nvPr>
            <p:ph type="body" sz="half" idx="4294967295"/>
          </p:nvPr>
        </p:nvSpPr>
        <p:spPr>
          <a:xfrm>
            <a:off x="457200" y="1447800"/>
            <a:ext cx="6096000" cy="5029200"/>
          </a:xfrm>
          <a:noFill/>
        </p:spPr>
        <p:txBody>
          <a:bodyPr/>
          <a:lstStyle/>
          <a:p>
            <a:pPr eaLnBrk="1" hangingPunct="1"/>
            <a:r>
              <a:rPr lang="en-US" altLang="en-US" sz="2600" smtClean="0"/>
              <a:t>Students are thinking deeply about a problem in the discipline.</a:t>
            </a:r>
          </a:p>
          <a:p>
            <a:pPr eaLnBrk="1" hangingPunct="1"/>
            <a:r>
              <a:rPr lang="en-US" altLang="en-US" sz="2600" smtClean="0"/>
              <a:t>Represents more complex thinking but has less clear value outside of school.  </a:t>
            </a:r>
          </a:p>
          <a:p>
            <a:pPr eaLnBrk="1" hangingPunct="1"/>
            <a:r>
              <a:rPr lang="en-US" altLang="en-US" sz="2600" smtClean="0"/>
              <a:t>Students extend and refine their acquired knowledge to be able to use that knowledge automatically and routinely to analyze, solve problems and create unique solutions.</a:t>
            </a:r>
          </a:p>
          <a:p>
            <a:pPr eaLnBrk="1" hangingPunct="1"/>
            <a:endParaRPr lang="en-US" altLang="en-US" sz="2600" b="1" smtClean="0"/>
          </a:p>
          <a:p>
            <a:pPr eaLnBrk="1" hangingPunct="1"/>
            <a:r>
              <a:rPr lang="en-US" altLang="en-US" sz="2600" b="1" smtClean="0"/>
              <a:t>High Rigor – Low Relevance</a:t>
            </a:r>
          </a:p>
        </p:txBody>
      </p:sp>
      <p:graphicFrame>
        <p:nvGraphicFramePr>
          <p:cNvPr id="394246" name="Group 6"/>
          <p:cNvGraphicFramePr>
            <a:graphicFrameLocks noGrp="1"/>
          </p:cNvGraphicFramePr>
          <p:nvPr/>
        </p:nvGraphicFramePr>
        <p:xfrm>
          <a:off x="6553200" y="4191000"/>
          <a:ext cx="2133600" cy="1828800"/>
        </p:xfrm>
        <a:graphic>
          <a:graphicData uri="http://schemas.openxmlformats.org/drawingml/2006/table">
            <a:tbl>
              <a:tblPr/>
              <a:tblGrid>
                <a:gridCol w="1066800"/>
                <a:gridCol w="1066800"/>
              </a:tblGrid>
              <a:tr h="91440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5400" b="1" i="0" u="none" strike="noStrike" cap="none" normalizeH="0" baseline="0" dirty="0" smtClean="0">
                          <a:ln>
                            <a:noFill/>
                          </a:ln>
                          <a:solidFill>
                            <a:schemeClr val="tx1"/>
                          </a:solidFill>
                          <a:effectLst/>
                          <a:latin typeface="Arial" pitchFamily="34" charset="0"/>
                          <a:ea typeface="MS PGothic" pitchFamily="34" charset="-128"/>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0" i="0" u="none" strike="noStrike" cap="none" normalizeH="0" baseline="0" dirty="0" smtClean="0">
                          <a:ln>
                            <a:noFill/>
                          </a:ln>
                          <a:solidFill>
                            <a:schemeClr val="tx1"/>
                          </a:solidFill>
                          <a:effectLst/>
                          <a:latin typeface="Arial" pitchFamily="34" charset="0"/>
                          <a:ea typeface="MS PGothic" pitchFamily="34" charset="-128"/>
                        </a:rPr>
                        <a:t>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440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0" i="0" u="none" strike="noStrike" cap="none" normalizeH="0" baseline="0" dirty="0" smtClean="0">
                          <a:ln>
                            <a:noFill/>
                          </a:ln>
                          <a:solidFill>
                            <a:schemeClr val="tx1"/>
                          </a:solidFill>
                          <a:effectLst/>
                          <a:latin typeface="Arial" pitchFamily="34" charset="0"/>
                          <a:ea typeface="MS PGothic" pitchFamily="34" charset="-128"/>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0" i="0" u="none" strike="noStrike" cap="none" normalizeH="0" baseline="0" dirty="0" smtClean="0">
                          <a:ln>
                            <a:noFill/>
                          </a:ln>
                          <a:solidFill>
                            <a:schemeClr val="tx1"/>
                          </a:solidFill>
                          <a:effectLst/>
                          <a:latin typeface="Arial" pitchFamily="34" charset="0"/>
                          <a:ea typeface="MS PGothic" pitchFamily="34" charset="-128"/>
                        </a:rPr>
                        <a:t>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ustDataLst>
      <p:tags r:id="rId1"/>
    </p:custDataLst>
    <p:extLst>
      <p:ext uri="{BB962C8B-B14F-4D97-AF65-F5344CB8AC3E}">
        <p14:creationId xmlns:p14="http://schemas.microsoft.com/office/powerpoint/2010/main" val="20927439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4245">
                                            <p:txEl>
                                              <p:pRg st="0" end="0"/>
                                            </p:txEl>
                                          </p:spTgt>
                                        </p:tgtEl>
                                        <p:attrNameLst>
                                          <p:attrName>style.visibility</p:attrName>
                                        </p:attrNameLst>
                                      </p:cBhvr>
                                      <p:to>
                                        <p:strVal val="visible"/>
                                      </p:to>
                                    </p:set>
                                    <p:animEffect transition="in" filter="dissolve">
                                      <p:cBhvr>
                                        <p:cTn id="7" dur="500"/>
                                        <p:tgtEl>
                                          <p:spTgt spid="39424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94245">
                                            <p:txEl>
                                              <p:pRg st="1" end="1"/>
                                            </p:txEl>
                                          </p:spTgt>
                                        </p:tgtEl>
                                        <p:attrNameLst>
                                          <p:attrName>style.visibility</p:attrName>
                                        </p:attrNameLst>
                                      </p:cBhvr>
                                      <p:to>
                                        <p:strVal val="visible"/>
                                      </p:to>
                                    </p:set>
                                    <p:animEffect transition="in" filter="dissolve">
                                      <p:cBhvr>
                                        <p:cTn id="12" dur="500"/>
                                        <p:tgtEl>
                                          <p:spTgt spid="39424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94245">
                                            <p:txEl>
                                              <p:pRg st="2" end="2"/>
                                            </p:txEl>
                                          </p:spTgt>
                                        </p:tgtEl>
                                        <p:attrNameLst>
                                          <p:attrName>style.visibility</p:attrName>
                                        </p:attrNameLst>
                                      </p:cBhvr>
                                      <p:to>
                                        <p:strVal val="visible"/>
                                      </p:to>
                                    </p:set>
                                    <p:animEffect transition="in" filter="dissolve">
                                      <p:cBhvr>
                                        <p:cTn id="17" dur="500"/>
                                        <p:tgtEl>
                                          <p:spTgt spid="39424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94245">
                                            <p:txEl>
                                              <p:pRg st="4" end="4"/>
                                            </p:txEl>
                                          </p:spTgt>
                                        </p:tgtEl>
                                        <p:attrNameLst>
                                          <p:attrName>style.visibility</p:attrName>
                                        </p:attrNameLst>
                                      </p:cBhvr>
                                      <p:to>
                                        <p:strVal val="visible"/>
                                      </p:to>
                                    </p:set>
                                    <p:animEffect transition="in" filter="dissolve">
                                      <p:cBhvr>
                                        <p:cTn id="22" dur="500"/>
                                        <p:tgtEl>
                                          <p:spTgt spid="39424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5"/>
          <p:cNvSpPr>
            <a:spLocks noGrp="1" noChangeArrowheads="1"/>
          </p:cNvSpPr>
          <p:nvPr>
            <p:ph type="title" idx="4294967295"/>
          </p:nvPr>
        </p:nvSpPr>
        <p:spPr>
          <a:xfrm>
            <a:off x="457200" y="76200"/>
            <a:ext cx="8229600" cy="1139825"/>
          </a:xfrm>
          <a:noFill/>
        </p:spPr>
        <p:txBody>
          <a:bodyPr/>
          <a:lstStyle/>
          <a:p>
            <a:pPr eaLnBrk="1" hangingPunct="1"/>
            <a:r>
              <a:rPr lang="en-US" altLang="en-US" sz="5400" b="1" smtClean="0">
                <a:latin typeface="Arial" pitchFamily="34" charset="0"/>
              </a:rPr>
              <a:t>Quadrant D</a:t>
            </a:r>
          </a:p>
        </p:txBody>
      </p:sp>
      <p:sp>
        <p:nvSpPr>
          <p:cNvPr id="75779" name="Rectangle 6"/>
          <p:cNvSpPr>
            <a:spLocks noGrp="1" noChangeArrowheads="1"/>
          </p:cNvSpPr>
          <p:nvPr>
            <p:ph type="body" sz="half" idx="4294967295"/>
          </p:nvPr>
        </p:nvSpPr>
        <p:spPr>
          <a:xfrm>
            <a:off x="304800" y="1371600"/>
            <a:ext cx="6858000" cy="4648200"/>
          </a:xfrm>
          <a:noFill/>
        </p:spPr>
        <p:txBody>
          <a:bodyPr/>
          <a:lstStyle/>
          <a:p>
            <a:pPr eaLnBrk="1" hangingPunct="1"/>
            <a:r>
              <a:rPr lang="en-US" altLang="en-US" sz="2600" smtClean="0"/>
              <a:t>Students are thinking deeply and there is a connection to lifelike situations.</a:t>
            </a:r>
          </a:p>
          <a:p>
            <a:pPr eaLnBrk="1" hangingPunct="1"/>
            <a:r>
              <a:rPr lang="en-US" altLang="en-US" sz="2600" smtClean="0"/>
              <a:t>Even when confronted with unknowns, students are able to use extensive knowledge and skills to create solutions and take action that further develops their skills &amp; knowledge.</a:t>
            </a:r>
          </a:p>
          <a:p>
            <a:pPr eaLnBrk="1" hangingPunct="1"/>
            <a:endParaRPr lang="en-US" altLang="en-US" sz="2600" b="1" smtClean="0"/>
          </a:p>
          <a:p>
            <a:pPr eaLnBrk="1" hangingPunct="1"/>
            <a:r>
              <a:rPr lang="en-US" altLang="en-US" sz="2600" b="1" smtClean="0"/>
              <a:t>High Rigor – High Relevance</a:t>
            </a:r>
          </a:p>
        </p:txBody>
      </p:sp>
      <p:graphicFrame>
        <p:nvGraphicFramePr>
          <p:cNvPr id="34833" name="Group 17"/>
          <p:cNvGraphicFramePr>
            <a:graphicFrameLocks noGrp="1"/>
          </p:cNvGraphicFramePr>
          <p:nvPr/>
        </p:nvGraphicFramePr>
        <p:xfrm>
          <a:off x="6934200" y="4648200"/>
          <a:ext cx="1981200" cy="1695450"/>
        </p:xfrm>
        <a:graphic>
          <a:graphicData uri="http://schemas.openxmlformats.org/drawingml/2006/table">
            <a:tbl>
              <a:tblPr/>
              <a:tblGrid>
                <a:gridCol w="990600"/>
                <a:gridCol w="990600"/>
              </a:tblGrid>
              <a:tr h="914811">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0" i="0" u="none" strike="noStrike" cap="none" normalizeH="0" baseline="0" dirty="0" smtClean="0">
                          <a:ln>
                            <a:noFill/>
                          </a:ln>
                          <a:solidFill>
                            <a:schemeClr val="tx1"/>
                          </a:solidFill>
                          <a:effectLst/>
                          <a:latin typeface="Arial" pitchFamily="34" charset="0"/>
                          <a:ea typeface="MS PGothic" pitchFamily="34" charset="-128"/>
                        </a:rPr>
                        <a:t>C</a:t>
                      </a:r>
                    </a:p>
                  </a:txBody>
                  <a:tcPr marT="45741" marB="4574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5400" b="1" i="0" u="none" strike="noStrike" cap="none" normalizeH="0" baseline="0" dirty="0" smtClean="0">
                          <a:ln>
                            <a:noFill/>
                          </a:ln>
                          <a:solidFill>
                            <a:schemeClr val="tx1"/>
                          </a:solidFill>
                          <a:effectLst/>
                          <a:latin typeface="Arial" pitchFamily="34" charset="0"/>
                          <a:ea typeface="MS PGothic" pitchFamily="34" charset="-128"/>
                        </a:rPr>
                        <a:t>D</a:t>
                      </a:r>
                    </a:p>
                  </a:txBody>
                  <a:tcPr marT="45741" marB="4574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0639">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0" i="0" u="none" strike="noStrike" cap="none" normalizeH="0" baseline="0" dirty="0" smtClean="0">
                          <a:ln>
                            <a:noFill/>
                          </a:ln>
                          <a:solidFill>
                            <a:schemeClr val="tx1"/>
                          </a:solidFill>
                          <a:effectLst/>
                          <a:latin typeface="Arial" pitchFamily="34" charset="0"/>
                          <a:ea typeface="MS PGothic" pitchFamily="34" charset="-128"/>
                        </a:rPr>
                        <a:t>A</a:t>
                      </a:r>
                    </a:p>
                  </a:txBody>
                  <a:tcPr marT="45741" marB="4574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en-US" sz="1000" b="0" i="0" u="none" strike="noStrike" cap="none" normalizeH="0" baseline="0" dirty="0" smtClean="0">
                        <a:ln>
                          <a:noFill/>
                        </a:ln>
                        <a:solidFill>
                          <a:schemeClr val="tx1"/>
                        </a:solidFill>
                        <a:effectLst/>
                        <a:latin typeface="Arial" pitchFamily="34" charset="0"/>
                        <a:ea typeface="MS PGothic" pitchFamily="34" charset="-128"/>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0" i="0" u="none" strike="noStrike" cap="none" normalizeH="0" baseline="0" dirty="0" smtClean="0">
                          <a:ln>
                            <a:noFill/>
                          </a:ln>
                          <a:solidFill>
                            <a:schemeClr val="tx1"/>
                          </a:solidFill>
                          <a:effectLst/>
                          <a:latin typeface="Arial" pitchFamily="34" charset="0"/>
                          <a:ea typeface="MS PGothic" pitchFamily="34" charset="-128"/>
                        </a:rPr>
                        <a:t>B</a:t>
                      </a:r>
                    </a:p>
                  </a:txBody>
                  <a:tcPr marT="45741" marB="4574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ustDataLst>
      <p:tags r:id="rId1"/>
    </p:custDataLst>
    <p:extLst>
      <p:ext uri="{BB962C8B-B14F-4D97-AF65-F5344CB8AC3E}">
        <p14:creationId xmlns:p14="http://schemas.microsoft.com/office/powerpoint/2010/main" val="40409267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Effect transition="in" filter="dissolve">
                                      <p:cBhvr>
                                        <p:cTn id="7" dur="500"/>
                                        <p:tgtEl>
                                          <p:spTgt spid="7577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5779">
                                            <p:txEl>
                                              <p:pRg st="1" end="1"/>
                                            </p:txEl>
                                          </p:spTgt>
                                        </p:tgtEl>
                                        <p:attrNameLst>
                                          <p:attrName>style.visibility</p:attrName>
                                        </p:attrNameLst>
                                      </p:cBhvr>
                                      <p:to>
                                        <p:strVal val="visible"/>
                                      </p:to>
                                    </p:set>
                                    <p:animEffect transition="in" filter="dissolve">
                                      <p:cBhvr>
                                        <p:cTn id="12" dur="500"/>
                                        <p:tgtEl>
                                          <p:spTgt spid="7577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5779">
                                            <p:txEl>
                                              <p:pRg st="3" end="3"/>
                                            </p:txEl>
                                          </p:spTgt>
                                        </p:tgtEl>
                                        <p:attrNameLst>
                                          <p:attrName>style.visibility</p:attrName>
                                        </p:attrNameLst>
                                      </p:cBhvr>
                                      <p:to>
                                        <p:strVal val="visible"/>
                                      </p:to>
                                    </p:set>
                                    <p:animEffect transition="in" filter="dissolve">
                                      <p:cBhvr>
                                        <p:cTn id="17" dur="500"/>
                                        <p:tgtEl>
                                          <p:spTgt spid="757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p:txBody>
          <a:bodyPr/>
          <a:lstStyle/>
          <a:p>
            <a:pPr eaLnBrk="1" hangingPunct="1"/>
            <a:r>
              <a:rPr lang="en-US" altLang="en-US" b="1" smtClean="0">
                <a:latin typeface="Arial" pitchFamily="34" charset="0"/>
              </a:rPr>
              <a:t>Student-Teacher Engagement</a:t>
            </a:r>
          </a:p>
        </p:txBody>
      </p:sp>
      <p:sp>
        <p:nvSpPr>
          <p:cNvPr id="59395" name="Rectangle 3"/>
          <p:cNvSpPr txBox="1">
            <a:spLocks noChangeArrowheads="1"/>
          </p:cNvSpPr>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buClr>
                <a:schemeClr val="accent1"/>
              </a:buClr>
              <a:buSzPct val="65000"/>
              <a:buFont typeface="Wingdings" pitchFamily="2" charset="2"/>
              <a:buChar char="n"/>
            </a:pPr>
            <a:r>
              <a:rPr lang="en-US" altLang="en-US" sz="3000">
                <a:latin typeface="Arial" pitchFamily="34" charset="0"/>
              </a:rPr>
              <a:t>In the Rigor/Relevance Framework there are different degrees of student engagement.</a:t>
            </a:r>
          </a:p>
          <a:p>
            <a:pPr eaLnBrk="1" hangingPunct="1">
              <a:buClr>
                <a:schemeClr val="accent1"/>
              </a:buClr>
              <a:buSzPct val="65000"/>
              <a:buFont typeface="Wingdings" pitchFamily="2" charset="2"/>
              <a:buNone/>
            </a:pPr>
            <a:endParaRPr lang="en-US" altLang="en-US" sz="3000">
              <a:latin typeface="Arial" pitchFamily="34" charset="0"/>
            </a:endParaRPr>
          </a:p>
          <a:p>
            <a:pPr eaLnBrk="1" hangingPunct="1">
              <a:buClr>
                <a:schemeClr val="accent1"/>
              </a:buClr>
              <a:buSzPct val="65000"/>
              <a:buFont typeface="Wingdings" pitchFamily="2" charset="2"/>
              <a:buChar char="n"/>
            </a:pPr>
            <a:r>
              <a:rPr lang="en-US" altLang="en-US" sz="3000">
                <a:latin typeface="Arial" pitchFamily="34" charset="0"/>
              </a:rPr>
              <a:t>In the following slide there is a description of student engagement.  Decide in which quadrant it would fit best.</a:t>
            </a:r>
          </a:p>
        </p:txBody>
      </p:sp>
    </p:spTree>
    <p:custDataLst>
      <p:tags r:id="rId1"/>
    </p:custDataLst>
    <p:extLst>
      <p:ext uri="{BB962C8B-B14F-4D97-AF65-F5344CB8AC3E}">
        <p14:creationId xmlns:p14="http://schemas.microsoft.com/office/powerpoint/2010/main" val="28409852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PQuestion"/>
          <p:cNvSpPr>
            <a:spLocks noGrp="1" noChangeArrowheads="1"/>
          </p:cNvSpPr>
          <p:nvPr>
            <p:ph type="title" idx="4294967295"/>
          </p:nvPr>
        </p:nvSpPr>
        <p:spPr/>
        <p:txBody>
          <a:bodyPr rtlCol="0">
            <a:normAutofit fontScale="90000"/>
          </a:bodyPr>
          <a:lstStyle/>
          <a:p>
            <a:pPr eaLnBrk="1" fontAlgn="auto" hangingPunct="1">
              <a:spcAft>
                <a:spcPts val="0"/>
              </a:spcAft>
              <a:defRPr/>
            </a:pPr>
            <a:r>
              <a:rPr lang="en-US" sz="3800" b="1" dirty="0" smtClean="0">
                <a:ea typeface="+mj-ea"/>
                <a:cs typeface="+mj-cs"/>
              </a:rPr>
              <a:t>Students are thinking deeply about teacher-directed questions.  Which quadrant?</a:t>
            </a:r>
            <a:r>
              <a:rPr lang="en-US" sz="3800" dirty="0" smtClean="0">
                <a:ea typeface="+mj-ea"/>
                <a:cs typeface="+mj-cs"/>
              </a:rPr>
              <a:t> </a:t>
            </a:r>
            <a:endParaRPr lang="en-US" sz="3800" b="1" dirty="0" smtClean="0">
              <a:ea typeface="+mj-ea"/>
              <a:cs typeface="+mj-cs"/>
            </a:endParaRPr>
          </a:p>
        </p:txBody>
      </p:sp>
      <p:sp>
        <p:nvSpPr>
          <p:cNvPr id="60419" name="TPAnswers"/>
          <p:cNvSpPr>
            <a:spLocks noGrp="1" noChangeArrowheads="1"/>
          </p:cNvSpPr>
          <p:nvPr>
            <p:ph type="body" sz="half" idx="4294967295"/>
            <p:custDataLst>
              <p:tags r:id="rId2"/>
            </p:custDataLst>
          </p:nvPr>
        </p:nvSpPr>
        <p:spPr>
          <a:xfrm>
            <a:off x="533400" y="3886200"/>
            <a:ext cx="2057400" cy="2057400"/>
          </a:xfrm>
        </p:spPr>
        <p:txBody>
          <a:bodyPr/>
          <a:lstStyle/>
          <a:p>
            <a:pPr marL="571500" indent="-571500" eaLnBrk="1" hangingPunct="1">
              <a:buFont typeface="Arial" pitchFamily="34" charset="0"/>
              <a:buAutoNum type="arabicPeriod"/>
            </a:pPr>
            <a:r>
              <a:rPr lang="en-US" altLang="en-US" sz="2600" smtClean="0"/>
              <a:t>A</a:t>
            </a:r>
          </a:p>
          <a:p>
            <a:pPr marL="571500" indent="-571500" eaLnBrk="1" hangingPunct="1">
              <a:buFont typeface="Arial" pitchFamily="34" charset="0"/>
              <a:buAutoNum type="arabicPeriod"/>
            </a:pPr>
            <a:r>
              <a:rPr lang="en-US" altLang="en-US" sz="2600" smtClean="0"/>
              <a:t>B</a:t>
            </a:r>
          </a:p>
          <a:p>
            <a:pPr marL="571500" indent="-571500" eaLnBrk="1" hangingPunct="1">
              <a:buFont typeface="Arial" pitchFamily="34" charset="0"/>
              <a:buAutoNum type="arabicPeriod"/>
            </a:pPr>
            <a:r>
              <a:rPr lang="en-US" altLang="en-US" sz="2600" smtClean="0"/>
              <a:t>C</a:t>
            </a:r>
          </a:p>
          <a:p>
            <a:pPr marL="571500" indent="-571500" eaLnBrk="1" hangingPunct="1">
              <a:buFont typeface="Arial" pitchFamily="34" charset="0"/>
              <a:buAutoNum type="arabicPeriod"/>
            </a:pPr>
            <a:r>
              <a:rPr lang="en-US" altLang="en-US" sz="2600" smtClean="0"/>
              <a:t>D</a:t>
            </a:r>
          </a:p>
        </p:txBody>
      </p:sp>
      <p:graphicFrame>
        <p:nvGraphicFramePr>
          <p:cNvPr id="375837" name="Group 29"/>
          <p:cNvGraphicFramePr>
            <a:graphicFrameLocks noGrp="1"/>
          </p:cNvGraphicFramePr>
          <p:nvPr>
            <p:ph sz="half" idx="4294967295"/>
          </p:nvPr>
        </p:nvGraphicFramePr>
        <p:xfrm>
          <a:off x="2133600" y="2743200"/>
          <a:ext cx="2590800" cy="2092325"/>
        </p:xfrm>
        <a:graphic>
          <a:graphicData uri="http://schemas.openxmlformats.org/drawingml/2006/table">
            <a:tbl>
              <a:tblPr/>
              <a:tblGrid>
                <a:gridCol w="1295400"/>
                <a:gridCol w="1295400"/>
              </a:tblGrid>
              <a:tr h="1030288">
                <a:tc>
                  <a:txBody>
                    <a:bodyPr/>
                    <a:lstStyle/>
                    <a:p>
                      <a:pPr marL="0" marR="0" lvl="0" indent="0" algn="l" defTabSz="914400" rtl="0" eaLnBrk="0" fontAlgn="base" latinLnBrk="0" hangingPunct="0">
                        <a:lnSpc>
                          <a:spcPct val="100000"/>
                        </a:lnSpc>
                        <a:spcBef>
                          <a:spcPct val="0"/>
                        </a:spcBef>
                        <a:spcAft>
                          <a:spcPct val="0"/>
                        </a:spcAft>
                        <a:buClrTx/>
                        <a:buSzTx/>
                        <a:buFontTx/>
                        <a:buNone/>
                        <a:tabLst>
                          <a:tab pos="342900" algn="l"/>
                        </a:tabLst>
                      </a:pPr>
                      <a:endParaRPr kumimoji="0" lang="en-US" sz="18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342900" algn="l"/>
                        </a:tabLst>
                      </a:pPr>
                      <a:endParaRPr kumimoji="0" lang="en-US" sz="14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342900" algn="l"/>
                        </a:tabLst>
                      </a:pPr>
                      <a:r>
                        <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rPr>
                        <a:t>C</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2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20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rPr>
                        <a:t>D</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r>
              <a:tr h="1062037">
                <a:tc>
                  <a:txBody>
                    <a:bodyPr/>
                    <a:lstStyle/>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6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6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rPr>
                        <a:t>A</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400" b="1" i="0" u="none" strike="noStrike" cap="none" normalizeH="0" baseline="0" dirty="0" smtClean="0">
                        <a:ln>
                          <a:noFill/>
                        </a:ln>
                        <a:solidFill>
                          <a:schemeClr val="tx1"/>
                        </a:solidFill>
                        <a:effectLst/>
                        <a:latin typeface="Arial Rounded MT Bold" pitchFamily="34" charset="0"/>
                        <a:ea typeface="MS PGothic" pitchFamily="34" charset="-128"/>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20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2600" b="1" i="0" u="none" strike="noStrike" cap="none" normalizeH="0" baseline="0" dirty="0" smtClean="0">
                          <a:ln>
                            <a:noFill/>
                          </a:ln>
                          <a:solidFill>
                            <a:srgbClr val="9900FF"/>
                          </a:solidFill>
                          <a:effectLst/>
                          <a:latin typeface="Times New Roman" pitchFamily="18" charset="0"/>
                          <a:ea typeface="MS PGothic" pitchFamily="34" charset="-128"/>
                          <a:cs typeface="Times New Roman" pitchFamily="18" charset="0"/>
                        </a:rPr>
                        <a:t>B</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r>
            </a:tbl>
          </a:graphicData>
        </a:graphic>
      </p:graphicFrame>
      <p:sp>
        <p:nvSpPr>
          <p:cNvPr id="375849" name="CorShape1"/>
          <p:cNvSpPr>
            <a:spLocks noChangeArrowheads="1"/>
          </p:cNvSpPr>
          <p:nvPr>
            <p:custDataLst>
              <p:tags r:id="rId3"/>
            </p:custDataLst>
          </p:nvPr>
        </p:nvSpPr>
        <p:spPr bwMode="auto">
          <a:xfrm>
            <a:off x="339725" y="5016500"/>
            <a:ext cx="241300" cy="241300"/>
          </a:xfrm>
          <a:prstGeom prst="star5">
            <a:avLst/>
          </a:prstGeom>
          <a:gradFill rotWithShape="0">
            <a:gsLst>
              <a:gs pos="0">
                <a:srgbClr val="FFFF00"/>
              </a:gs>
              <a:gs pos="100000">
                <a:srgbClr val="FFCC00"/>
              </a:gs>
            </a:gsLst>
            <a:path path="shape">
              <a:fillToRect l="50000" t="50000" r="50000" b="50000"/>
            </a:path>
          </a:gradFill>
          <a:ln w="9525">
            <a:noFill/>
            <a:miter lim="800000"/>
            <a:headEnd/>
            <a:tailEnd/>
          </a:ln>
          <a:effectLst/>
        </p:spPr>
        <p:txBody>
          <a:bodyPr wrap="none" anchor="ctr"/>
          <a:lstStyle/>
          <a:p>
            <a:pPr fontAlgn="auto">
              <a:spcBef>
                <a:spcPts val="0"/>
              </a:spcBef>
              <a:spcAft>
                <a:spcPts val="0"/>
              </a:spcAft>
              <a:defRPr/>
            </a:pPr>
            <a:endParaRPr lang="en-US" dirty="0">
              <a:latin typeface="+mn-lt"/>
              <a:ea typeface="+mn-ea"/>
            </a:endParaRPr>
          </a:p>
        </p:txBody>
      </p:sp>
    </p:spTree>
    <p:custDataLst>
      <p:tags r:id="rId1"/>
    </p:custDataLst>
    <p:extLst>
      <p:ext uri="{BB962C8B-B14F-4D97-AF65-F5344CB8AC3E}">
        <p14:creationId xmlns:p14="http://schemas.microsoft.com/office/powerpoint/2010/main" val="30427221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75849"/>
                                        </p:tgtEl>
                                        <p:attrNameLst>
                                          <p:attrName>style.visibility</p:attrName>
                                        </p:attrNameLst>
                                      </p:cBhvr>
                                      <p:to>
                                        <p:strVal val="visible"/>
                                      </p:to>
                                    </p:set>
                                    <p:anim calcmode="lin" valueType="num">
                                      <p:cBhvr additive="base">
                                        <p:cTn id="7" dur="500" fill="hold"/>
                                        <p:tgtEl>
                                          <p:spTgt spid="375849"/>
                                        </p:tgtEl>
                                        <p:attrNameLst>
                                          <p:attrName>ppt_x</p:attrName>
                                        </p:attrNameLst>
                                      </p:cBhvr>
                                      <p:tavLst>
                                        <p:tav tm="0">
                                          <p:val>
                                            <p:strVal val="#ppt_x"/>
                                          </p:val>
                                        </p:tav>
                                        <p:tav tm="100000">
                                          <p:val>
                                            <p:strVal val="#ppt_x"/>
                                          </p:val>
                                        </p:tav>
                                      </p:tavLst>
                                    </p:anim>
                                    <p:anim calcmode="lin" valueType="num">
                                      <p:cBhvr additive="base">
                                        <p:cTn id="8" dur="500" fill="hold"/>
                                        <p:tgtEl>
                                          <p:spTgt spid="3758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PQuestion"/>
          <p:cNvSpPr>
            <a:spLocks noGrp="1" noChangeArrowheads="1"/>
          </p:cNvSpPr>
          <p:nvPr>
            <p:ph type="title" idx="4294967295"/>
          </p:nvPr>
        </p:nvSpPr>
        <p:spPr/>
        <p:txBody>
          <a:bodyPr rtlCol="0">
            <a:normAutofit fontScale="90000"/>
          </a:bodyPr>
          <a:lstStyle/>
          <a:p>
            <a:pPr eaLnBrk="1" fontAlgn="auto" hangingPunct="1">
              <a:spcAft>
                <a:spcPts val="0"/>
              </a:spcAft>
              <a:defRPr/>
            </a:pPr>
            <a:r>
              <a:rPr lang="en-US" sz="3800" b="1" dirty="0" smtClean="0">
                <a:ea typeface="+mj-ea"/>
                <a:cs typeface="+mj-cs"/>
              </a:rPr>
              <a:t>Teacher is doing the working and the thinking.  Which quadrant?</a:t>
            </a:r>
          </a:p>
        </p:txBody>
      </p:sp>
      <p:sp>
        <p:nvSpPr>
          <p:cNvPr id="61443" name="TPAnswers"/>
          <p:cNvSpPr>
            <a:spLocks noGrp="1" noChangeArrowheads="1"/>
          </p:cNvSpPr>
          <p:nvPr>
            <p:ph type="body" sz="half" idx="4294967295"/>
            <p:custDataLst>
              <p:tags r:id="rId2"/>
            </p:custDataLst>
          </p:nvPr>
        </p:nvSpPr>
        <p:spPr>
          <a:xfrm>
            <a:off x="533400" y="3886200"/>
            <a:ext cx="2057400" cy="2057400"/>
          </a:xfrm>
        </p:spPr>
        <p:txBody>
          <a:bodyPr/>
          <a:lstStyle/>
          <a:p>
            <a:pPr marL="571500" indent="-571500" eaLnBrk="1" hangingPunct="1">
              <a:buFont typeface="Arial" pitchFamily="34" charset="0"/>
              <a:buAutoNum type="arabicPeriod"/>
            </a:pPr>
            <a:r>
              <a:rPr lang="en-US" altLang="en-US" sz="2600" smtClean="0"/>
              <a:t>A</a:t>
            </a:r>
          </a:p>
          <a:p>
            <a:pPr marL="571500" indent="-571500" eaLnBrk="1" hangingPunct="1">
              <a:buFont typeface="Arial" pitchFamily="34" charset="0"/>
              <a:buAutoNum type="arabicPeriod"/>
            </a:pPr>
            <a:r>
              <a:rPr lang="en-US" altLang="en-US" sz="2600" smtClean="0"/>
              <a:t>B</a:t>
            </a:r>
          </a:p>
          <a:p>
            <a:pPr marL="571500" indent="-571500" eaLnBrk="1" hangingPunct="1">
              <a:buFont typeface="Arial" pitchFamily="34" charset="0"/>
              <a:buAutoNum type="arabicPeriod"/>
            </a:pPr>
            <a:r>
              <a:rPr lang="en-US" altLang="en-US" sz="2600" smtClean="0"/>
              <a:t>C</a:t>
            </a:r>
          </a:p>
          <a:p>
            <a:pPr marL="571500" indent="-571500" eaLnBrk="1" hangingPunct="1">
              <a:buFont typeface="Arial" pitchFamily="34" charset="0"/>
              <a:buAutoNum type="arabicPeriod"/>
            </a:pPr>
            <a:r>
              <a:rPr lang="en-US" altLang="en-US" sz="2600" smtClean="0"/>
              <a:t>D</a:t>
            </a:r>
          </a:p>
        </p:txBody>
      </p:sp>
      <p:graphicFrame>
        <p:nvGraphicFramePr>
          <p:cNvPr id="379909" name="Group 5"/>
          <p:cNvGraphicFramePr>
            <a:graphicFrameLocks noGrp="1"/>
          </p:cNvGraphicFramePr>
          <p:nvPr>
            <p:ph sz="half" idx="4294967295"/>
          </p:nvPr>
        </p:nvGraphicFramePr>
        <p:xfrm>
          <a:off x="2133600" y="2743200"/>
          <a:ext cx="2590800" cy="2092325"/>
        </p:xfrm>
        <a:graphic>
          <a:graphicData uri="http://schemas.openxmlformats.org/drawingml/2006/table">
            <a:tbl>
              <a:tblPr/>
              <a:tblGrid>
                <a:gridCol w="1295400"/>
                <a:gridCol w="1295400"/>
              </a:tblGrid>
              <a:tr h="1030288">
                <a:tc>
                  <a:txBody>
                    <a:bodyPr/>
                    <a:lstStyle/>
                    <a:p>
                      <a:pPr marL="0" marR="0" lvl="0" indent="0" algn="l" defTabSz="914400" rtl="0" eaLnBrk="0" fontAlgn="base" latinLnBrk="0" hangingPunct="0">
                        <a:lnSpc>
                          <a:spcPct val="100000"/>
                        </a:lnSpc>
                        <a:spcBef>
                          <a:spcPct val="0"/>
                        </a:spcBef>
                        <a:spcAft>
                          <a:spcPct val="0"/>
                        </a:spcAft>
                        <a:buClrTx/>
                        <a:buSzTx/>
                        <a:buFontTx/>
                        <a:buNone/>
                        <a:tabLst>
                          <a:tab pos="342900" algn="l"/>
                        </a:tabLst>
                      </a:pPr>
                      <a:endParaRPr kumimoji="0" lang="en-US" sz="18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342900" algn="l"/>
                        </a:tabLst>
                      </a:pPr>
                      <a:endParaRPr kumimoji="0" lang="en-US" sz="14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342900" algn="l"/>
                        </a:tabLst>
                      </a:pPr>
                      <a:r>
                        <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rPr>
                        <a:t>C</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2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20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rPr>
                        <a:t>D</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r>
              <a:tr h="1062037">
                <a:tc>
                  <a:txBody>
                    <a:bodyPr/>
                    <a:lstStyle/>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6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6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rPr>
                        <a:t>A</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400" b="1" i="0" u="none" strike="noStrike" cap="none" normalizeH="0" baseline="0" dirty="0" smtClean="0">
                        <a:ln>
                          <a:noFill/>
                        </a:ln>
                        <a:solidFill>
                          <a:schemeClr val="tx1"/>
                        </a:solidFill>
                        <a:effectLst/>
                        <a:latin typeface="Arial Rounded MT Bold" pitchFamily="34" charset="0"/>
                        <a:ea typeface="MS PGothic" pitchFamily="34" charset="-128"/>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20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2600" b="1" i="0" u="none" strike="noStrike" cap="none" normalizeH="0" baseline="0" dirty="0" smtClean="0">
                          <a:ln>
                            <a:noFill/>
                          </a:ln>
                          <a:solidFill>
                            <a:srgbClr val="9900FF"/>
                          </a:solidFill>
                          <a:effectLst/>
                          <a:latin typeface="Times New Roman" pitchFamily="18" charset="0"/>
                          <a:ea typeface="MS PGothic" pitchFamily="34" charset="-128"/>
                          <a:cs typeface="Times New Roman" pitchFamily="18" charset="0"/>
                        </a:rPr>
                        <a:t>B</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r>
            </a:tbl>
          </a:graphicData>
        </a:graphic>
      </p:graphicFrame>
      <p:sp>
        <p:nvSpPr>
          <p:cNvPr id="379920" name="CorShape1"/>
          <p:cNvSpPr>
            <a:spLocks noChangeArrowheads="1"/>
          </p:cNvSpPr>
          <p:nvPr>
            <p:custDataLst>
              <p:tags r:id="rId3"/>
            </p:custDataLst>
          </p:nvPr>
        </p:nvSpPr>
        <p:spPr bwMode="auto">
          <a:xfrm>
            <a:off x="339725" y="4013200"/>
            <a:ext cx="241300" cy="241300"/>
          </a:xfrm>
          <a:prstGeom prst="star5">
            <a:avLst/>
          </a:prstGeom>
          <a:gradFill rotWithShape="0">
            <a:gsLst>
              <a:gs pos="0">
                <a:srgbClr val="FFFF00"/>
              </a:gs>
              <a:gs pos="100000">
                <a:srgbClr val="FFCC00"/>
              </a:gs>
            </a:gsLst>
            <a:path path="shape">
              <a:fillToRect l="50000" t="50000" r="50000" b="50000"/>
            </a:path>
          </a:gradFill>
          <a:ln w="9525">
            <a:noFill/>
            <a:miter lim="800000"/>
            <a:headEnd/>
            <a:tailEnd/>
          </a:ln>
          <a:effectLst/>
        </p:spPr>
        <p:txBody>
          <a:bodyPr wrap="none" anchor="ctr"/>
          <a:lstStyle/>
          <a:p>
            <a:pPr fontAlgn="auto">
              <a:spcBef>
                <a:spcPts val="0"/>
              </a:spcBef>
              <a:spcAft>
                <a:spcPts val="0"/>
              </a:spcAft>
              <a:defRPr/>
            </a:pPr>
            <a:endParaRPr lang="en-US" dirty="0">
              <a:latin typeface="+mn-lt"/>
              <a:ea typeface="+mn-ea"/>
            </a:endParaRPr>
          </a:p>
        </p:txBody>
      </p:sp>
    </p:spTree>
    <p:custDataLst>
      <p:tags r:id="rId1"/>
    </p:custDataLst>
    <p:extLst>
      <p:ext uri="{BB962C8B-B14F-4D97-AF65-F5344CB8AC3E}">
        <p14:creationId xmlns:p14="http://schemas.microsoft.com/office/powerpoint/2010/main" val="25654277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79920"/>
                                        </p:tgtEl>
                                        <p:attrNameLst>
                                          <p:attrName>style.visibility</p:attrName>
                                        </p:attrNameLst>
                                      </p:cBhvr>
                                      <p:to>
                                        <p:strVal val="visible"/>
                                      </p:to>
                                    </p:set>
                                    <p:anim calcmode="lin" valueType="num">
                                      <p:cBhvr additive="base">
                                        <p:cTn id="7" dur="500" fill="hold"/>
                                        <p:tgtEl>
                                          <p:spTgt spid="379920"/>
                                        </p:tgtEl>
                                        <p:attrNameLst>
                                          <p:attrName>ppt_x</p:attrName>
                                        </p:attrNameLst>
                                      </p:cBhvr>
                                      <p:tavLst>
                                        <p:tav tm="0">
                                          <p:val>
                                            <p:strVal val="#ppt_x"/>
                                          </p:val>
                                        </p:tav>
                                        <p:tav tm="100000">
                                          <p:val>
                                            <p:strVal val="#ppt_x"/>
                                          </p:val>
                                        </p:tav>
                                      </p:tavLst>
                                    </p:anim>
                                    <p:anim calcmode="lin" valueType="num">
                                      <p:cBhvr additive="base">
                                        <p:cTn id="8" dur="500" fill="hold"/>
                                        <p:tgtEl>
                                          <p:spTgt spid="3799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PQuestion"/>
          <p:cNvSpPr>
            <a:spLocks noGrp="1" noChangeArrowheads="1"/>
          </p:cNvSpPr>
          <p:nvPr>
            <p:ph type="title" idx="4294967295"/>
          </p:nvPr>
        </p:nvSpPr>
        <p:spPr/>
        <p:txBody>
          <a:bodyPr rtlCol="0">
            <a:normAutofit fontScale="90000"/>
          </a:bodyPr>
          <a:lstStyle/>
          <a:p>
            <a:pPr eaLnBrk="1" fontAlgn="auto" hangingPunct="1">
              <a:spcAft>
                <a:spcPts val="0"/>
              </a:spcAft>
              <a:defRPr/>
            </a:pPr>
            <a:r>
              <a:rPr lang="en-US" sz="3800" b="1" dirty="0" smtClean="0">
                <a:ea typeface="+mj-ea"/>
                <a:cs typeface="+mj-cs"/>
              </a:rPr>
              <a:t>Students are working on teacher-directed, real-life problems. </a:t>
            </a:r>
            <a:br>
              <a:rPr lang="en-US" sz="3800" b="1" dirty="0" smtClean="0">
                <a:ea typeface="+mj-ea"/>
                <a:cs typeface="+mj-cs"/>
              </a:rPr>
            </a:br>
            <a:r>
              <a:rPr lang="en-US" sz="3800" b="1" dirty="0" smtClean="0">
                <a:ea typeface="+mj-ea"/>
                <a:cs typeface="+mj-cs"/>
              </a:rPr>
              <a:t>Which quadrant?</a:t>
            </a:r>
          </a:p>
        </p:txBody>
      </p:sp>
      <p:sp>
        <p:nvSpPr>
          <p:cNvPr id="62467" name="TPAnswers"/>
          <p:cNvSpPr>
            <a:spLocks noGrp="1" noChangeArrowheads="1"/>
          </p:cNvSpPr>
          <p:nvPr>
            <p:ph type="body" sz="half" idx="4294967295"/>
            <p:custDataLst>
              <p:tags r:id="rId2"/>
            </p:custDataLst>
          </p:nvPr>
        </p:nvSpPr>
        <p:spPr>
          <a:xfrm>
            <a:off x="533400" y="3886200"/>
            <a:ext cx="2057400" cy="2057400"/>
          </a:xfrm>
        </p:spPr>
        <p:txBody>
          <a:bodyPr/>
          <a:lstStyle/>
          <a:p>
            <a:pPr marL="571500" indent="-571500" eaLnBrk="1" hangingPunct="1">
              <a:buFont typeface="Arial" pitchFamily="34" charset="0"/>
              <a:buAutoNum type="arabicPeriod"/>
            </a:pPr>
            <a:r>
              <a:rPr lang="en-US" altLang="en-US" sz="2600" smtClean="0"/>
              <a:t>A</a:t>
            </a:r>
          </a:p>
          <a:p>
            <a:pPr marL="571500" indent="-571500" eaLnBrk="1" hangingPunct="1">
              <a:buFont typeface="Arial" pitchFamily="34" charset="0"/>
              <a:buAutoNum type="arabicPeriod"/>
            </a:pPr>
            <a:r>
              <a:rPr lang="en-US" altLang="en-US" sz="2600" smtClean="0"/>
              <a:t>B</a:t>
            </a:r>
          </a:p>
          <a:p>
            <a:pPr marL="571500" indent="-571500" eaLnBrk="1" hangingPunct="1">
              <a:buFont typeface="Arial" pitchFamily="34" charset="0"/>
              <a:buAutoNum type="arabicPeriod"/>
            </a:pPr>
            <a:r>
              <a:rPr lang="en-US" altLang="en-US" sz="2600" smtClean="0"/>
              <a:t>C</a:t>
            </a:r>
          </a:p>
          <a:p>
            <a:pPr marL="571500" indent="-571500" eaLnBrk="1" hangingPunct="1">
              <a:buFont typeface="Arial" pitchFamily="34" charset="0"/>
              <a:buAutoNum type="arabicPeriod"/>
            </a:pPr>
            <a:r>
              <a:rPr lang="en-US" altLang="en-US" sz="2600" smtClean="0"/>
              <a:t>D</a:t>
            </a:r>
          </a:p>
        </p:txBody>
      </p:sp>
      <p:graphicFrame>
        <p:nvGraphicFramePr>
          <p:cNvPr id="375837" name="Group 29"/>
          <p:cNvGraphicFramePr>
            <a:graphicFrameLocks noGrp="1"/>
          </p:cNvGraphicFramePr>
          <p:nvPr>
            <p:ph sz="half" idx="4294967295"/>
          </p:nvPr>
        </p:nvGraphicFramePr>
        <p:xfrm>
          <a:off x="2133600" y="2743200"/>
          <a:ext cx="2590800" cy="2092325"/>
        </p:xfrm>
        <a:graphic>
          <a:graphicData uri="http://schemas.openxmlformats.org/drawingml/2006/table">
            <a:tbl>
              <a:tblPr/>
              <a:tblGrid>
                <a:gridCol w="1295400"/>
                <a:gridCol w="1295400"/>
              </a:tblGrid>
              <a:tr h="1030288">
                <a:tc>
                  <a:txBody>
                    <a:bodyPr/>
                    <a:lstStyle/>
                    <a:p>
                      <a:pPr marL="0" marR="0" lvl="0" indent="0" algn="l" defTabSz="914400" rtl="0" eaLnBrk="0" fontAlgn="base" latinLnBrk="0" hangingPunct="0">
                        <a:lnSpc>
                          <a:spcPct val="100000"/>
                        </a:lnSpc>
                        <a:spcBef>
                          <a:spcPct val="0"/>
                        </a:spcBef>
                        <a:spcAft>
                          <a:spcPct val="0"/>
                        </a:spcAft>
                        <a:buClrTx/>
                        <a:buSzTx/>
                        <a:buFontTx/>
                        <a:buNone/>
                        <a:tabLst>
                          <a:tab pos="342900" algn="l"/>
                        </a:tabLst>
                      </a:pPr>
                      <a:endParaRPr kumimoji="0" lang="en-US" sz="18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342900" algn="l"/>
                        </a:tabLst>
                      </a:pPr>
                      <a:endParaRPr kumimoji="0" lang="en-US" sz="14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342900" algn="l"/>
                        </a:tabLst>
                      </a:pPr>
                      <a:r>
                        <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rPr>
                        <a:t>C</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2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20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rPr>
                        <a:t>D</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r>
              <a:tr h="1062037">
                <a:tc>
                  <a:txBody>
                    <a:bodyPr/>
                    <a:lstStyle/>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6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6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rPr>
                        <a:t>A</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400" b="1" i="0" u="none" strike="noStrike" cap="none" normalizeH="0" baseline="0" dirty="0" smtClean="0">
                        <a:ln>
                          <a:noFill/>
                        </a:ln>
                        <a:solidFill>
                          <a:schemeClr val="tx1"/>
                        </a:solidFill>
                        <a:effectLst/>
                        <a:latin typeface="Arial Rounded MT Bold" pitchFamily="34" charset="0"/>
                        <a:ea typeface="MS PGothic" pitchFamily="34" charset="-128"/>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20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2600" b="1" i="0" u="none" strike="noStrike" cap="none" normalizeH="0" baseline="0" dirty="0" smtClean="0">
                          <a:ln>
                            <a:noFill/>
                          </a:ln>
                          <a:solidFill>
                            <a:srgbClr val="9900FF"/>
                          </a:solidFill>
                          <a:effectLst/>
                          <a:latin typeface="Times New Roman" pitchFamily="18" charset="0"/>
                          <a:ea typeface="MS PGothic" pitchFamily="34" charset="-128"/>
                          <a:cs typeface="Times New Roman" pitchFamily="18" charset="0"/>
                        </a:rPr>
                        <a:t>B</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r>
            </a:tbl>
          </a:graphicData>
        </a:graphic>
      </p:graphicFrame>
      <p:sp>
        <p:nvSpPr>
          <p:cNvPr id="375849" name="CorShape1"/>
          <p:cNvSpPr>
            <a:spLocks noChangeArrowheads="1"/>
          </p:cNvSpPr>
          <p:nvPr>
            <p:custDataLst>
              <p:tags r:id="rId3"/>
            </p:custDataLst>
          </p:nvPr>
        </p:nvSpPr>
        <p:spPr bwMode="auto">
          <a:xfrm>
            <a:off x="339725" y="4489450"/>
            <a:ext cx="241300" cy="241300"/>
          </a:xfrm>
          <a:prstGeom prst="star5">
            <a:avLst/>
          </a:prstGeom>
          <a:gradFill rotWithShape="0">
            <a:gsLst>
              <a:gs pos="0">
                <a:srgbClr val="FFFF00"/>
              </a:gs>
              <a:gs pos="100000">
                <a:srgbClr val="FFCC00"/>
              </a:gs>
            </a:gsLst>
            <a:path path="shape">
              <a:fillToRect l="50000" t="50000" r="50000" b="50000"/>
            </a:path>
          </a:gradFill>
          <a:ln w="9525">
            <a:noFill/>
            <a:miter lim="800000"/>
            <a:headEnd/>
            <a:tailEnd/>
          </a:ln>
          <a:effectLst/>
        </p:spPr>
        <p:txBody>
          <a:bodyPr wrap="none" anchor="ctr"/>
          <a:lstStyle/>
          <a:p>
            <a:pPr fontAlgn="auto">
              <a:spcBef>
                <a:spcPts val="0"/>
              </a:spcBef>
              <a:spcAft>
                <a:spcPts val="0"/>
              </a:spcAft>
              <a:defRPr/>
            </a:pPr>
            <a:endParaRPr lang="en-US" dirty="0">
              <a:latin typeface="+mn-lt"/>
              <a:ea typeface="+mn-ea"/>
            </a:endParaRPr>
          </a:p>
        </p:txBody>
      </p:sp>
    </p:spTree>
    <p:custDataLst>
      <p:tags r:id="rId1"/>
    </p:custDataLst>
    <p:extLst>
      <p:ext uri="{BB962C8B-B14F-4D97-AF65-F5344CB8AC3E}">
        <p14:creationId xmlns:p14="http://schemas.microsoft.com/office/powerpoint/2010/main" val="17825035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75849"/>
                                        </p:tgtEl>
                                        <p:attrNameLst>
                                          <p:attrName>style.visibility</p:attrName>
                                        </p:attrNameLst>
                                      </p:cBhvr>
                                      <p:to>
                                        <p:strVal val="visible"/>
                                      </p:to>
                                    </p:set>
                                    <p:anim calcmode="lin" valueType="num">
                                      <p:cBhvr additive="base">
                                        <p:cTn id="7" dur="500" fill="hold"/>
                                        <p:tgtEl>
                                          <p:spTgt spid="375849"/>
                                        </p:tgtEl>
                                        <p:attrNameLst>
                                          <p:attrName>ppt_x</p:attrName>
                                        </p:attrNameLst>
                                      </p:cBhvr>
                                      <p:tavLst>
                                        <p:tav tm="0">
                                          <p:val>
                                            <p:strVal val="#ppt_x"/>
                                          </p:val>
                                        </p:tav>
                                        <p:tav tm="100000">
                                          <p:val>
                                            <p:strVal val="#ppt_x"/>
                                          </p:val>
                                        </p:tav>
                                      </p:tavLst>
                                    </p:anim>
                                    <p:anim calcmode="lin" valueType="num">
                                      <p:cBhvr additive="base">
                                        <p:cTn id="8" dur="500" fill="hold"/>
                                        <p:tgtEl>
                                          <p:spTgt spid="3758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2895600" y="6126163"/>
            <a:ext cx="3073400"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US" altLang="en-US" sz="2400" i="1">
                <a:solidFill>
                  <a:srgbClr val="CC3300"/>
                </a:solidFill>
                <a:latin typeface="Arial Rounded MT Bold" pitchFamily="34" charset="0"/>
                <a:cs typeface="Times New Roman" pitchFamily="18" charset="0"/>
              </a:rPr>
              <a:t>             RELEVANCE</a:t>
            </a:r>
            <a:r>
              <a:rPr lang="en-US" altLang="en-US" sz="1200">
                <a:latin typeface="Arial" pitchFamily="34" charset="0"/>
                <a:cs typeface="Times New Roman" pitchFamily="18" charset="0"/>
              </a:rPr>
              <a:t/>
            </a:r>
            <a:br>
              <a:rPr lang="en-US" altLang="en-US" sz="1200">
                <a:latin typeface="Arial" pitchFamily="34" charset="0"/>
                <a:cs typeface="Times New Roman" pitchFamily="18" charset="0"/>
              </a:rPr>
            </a:br>
            <a:endParaRPr lang="en-US" altLang="en-US" sz="1800">
              <a:latin typeface="Arial" pitchFamily="34" charset="0"/>
              <a:cs typeface="Times New Roman" pitchFamily="18" charset="0"/>
            </a:endParaRPr>
          </a:p>
        </p:txBody>
      </p:sp>
      <p:graphicFrame>
        <p:nvGraphicFramePr>
          <p:cNvPr id="34832" name="Group 1040"/>
          <p:cNvGraphicFramePr>
            <a:graphicFrameLocks noGrp="1"/>
          </p:cNvGraphicFramePr>
          <p:nvPr/>
        </p:nvGraphicFramePr>
        <p:xfrm>
          <a:off x="1219200" y="1219200"/>
          <a:ext cx="7467600" cy="4876800"/>
        </p:xfrm>
        <a:graphic>
          <a:graphicData uri="http://schemas.openxmlformats.org/drawingml/2006/table">
            <a:tbl>
              <a:tblPr/>
              <a:tblGrid>
                <a:gridCol w="3733800"/>
                <a:gridCol w="3733800"/>
              </a:tblGrid>
              <a:tr h="2362200">
                <a:tc>
                  <a:txBody>
                    <a:bodyPr/>
                    <a:lstStyle/>
                    <a:p>
                      <a:pPr marL="0" marR="0" lvl="0" indent="0" algn="l" defTabSz="914400" rtl="0" eaLnBrk="0" fontAlgn="base" latinLnBrk="0" hangingPunct="0">
                        <a:lnSpc>
                          <a:spcPct val="100000"/>
                        </a:lnSpc>
                        <a:spcBef>
                          <a:spcPct val="0"/>
                        </a:spcBef>
                        <a:spcAft>
                          <a:spcPct val="0"/>
                        </a:spcAft>
                        <a:buClrTx/>
                        <a:buSzTx/>
                        <a:buFontTx/>
                        <a:buNone/>
                        <a:tabLst>
                          <a:tab pos="342900" algn="l"/>
                        </a:tabLst>
                      </a:pPr>
                      <a:endParaRPr kumimoji="0" lang="en-US" sz="18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342900" algn="l"/>
                        </a:tabLst>
                      </a:pPr>
                      <a:endParaRPr kumimoji="0" lang="en-US" sz="2800" b="1" i="0" u="none" strike="noStrike" cap="none" normalizeH="0" baseline="0" dirty="0" smtClean="0">
                        <a:ln>
                          <a:noFill/>
                        </a:ln>
                        <a:solidFill>
                          <a:schemeClr val="tx1"/>
                        </a:solidFill>
                        <a:effectLst/>
                        <a:latin typeface="Arial Rounded MT Bold" pitchFamily="34"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342900" algn="l"/>
                        </a:tabLst>
                      </a:pPr>
                      <a:endParaRPr kumimoji="0" lang="en-US" sz="28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342900" algn="l"/>
                        </a:tabLst>
                      </a:pPr>
                      <a:endPar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342900" algn="l"/>
                        </a:tabLst>
                      </a:pPr>
                      <a:endPar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342900" algn="l"/>
                        </a:tabLst>
                      </a:pPr>
                      <a:r>
                        <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rPr>
                        <a:t>C</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2400" b="1" i="0" u="none" strike="noStrike" cap="none" normalizeH="0" baseline="0" dirty="0" smtClean="0">
                        <a:ln>
                          <a:noFill/>
                        </a:ln>
                        <a:solidFill>
                          <a:schemeClr val="tx1"/>
                        </a:solidFill>
                        <a:effectLst/>
                        <a:latin typeface="Arial Rounded MT Bold" pitchFamily="34" charset="0"/>
                        <a:ea typeface="MS PGothic" pitchFamily="34" charset="-128"/>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r>
                        <a:rPr kumimoji="0" lang="en-US" sz="3600" b="1" i="0" u="none" strike="noStrike" cap="none" normalizeH="0" baseline="0" dirty="0" smtClean="0">
                          <a:ln>
                            <a:noFill/>
                          </a:ln>
                          <a:solidFill>
                            <a:schemeClr val="tx1"/>
                          </a:solidFill>
                          <a:effectLst/>
                          <a:latin typeface="Arial Rounded MT Bold" pitchFamily="34" charset="0"/>
                          <a:ea typeface="MS PGothic" pitchFamily="34" charset="-128"/>
                          <a:cs typeface="Times New Roman" pitchFamily="18" charset="0"/>
                        </a:rPr>
                        <a:t>Students are working and  thinking. </a:t>
                      </a:r>
                      <a:endPar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rPr>
                        <a:t>D</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r>
              <a:tr h="2084388">
                <a:tc>
                  <a:txBody>
                    <a:bodyPr/>
                    <a:lstStyle/>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800" b="0"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r>
                        <a:rPr kumimoji="0" lang="en-US" sz="3600" b="1" i="0" u="none" strike="noStrike" cap="none" normalizeH="0" baseline="0" dirty="0" smtClean="0">
                          <a:ln>
                            <a:noFill/>
                          </a:ln>
                          <a:solidFill>
                            <a:schemeClr val="tx1"/>
                          </a:solidFill>
                          <a:effectLst/>
                          <a:latin typeface="Arial Rounded MT Bold" pitchFamily="34" charset="0"/>
                          <a:ea typeface="MS PGothic" pitchFamily="34" charset="-128"/>
                          <a:cs typeface="Times New Roman" pitchFamily="18" charset="0"/>
                        </a:rPr>
                        <a:t>Teacher is working &amp; thinking.</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8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2600" b="1" i="0" u="none" strike="noStrike" cap="none" normalizeH="0" baseline="0" dirty="0" smtClean="0">
                          <a:ln>
                            <a:noFill/>
                          </a:ln>
                          <a:solidFill>
                            <a:srgbClr val="6600FF"/>
                          </a:solidFill>
                          <a:effectLst/>
                          <a:latin typeface="Times New Roman" pitchFamily="18" charset="0"/>
                          <a:ea typeface="MS PGothic" pitchFamily="34" charset="-128"/>
                          <a:cs typeface="Times New Roman" pitchFamily="18" charset="0"/>
                        </a:rPr>
                        <a:t>A</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Symbol" pitchFamily="18" charset="2"/>
                        <a:buNone/>
                        <a:tabLst>
                          <a:tab pos="457200" algn="l"/>
                        </a:tabLst>
                      </a:pPr>
                      <a:endParaRPr kumimoji="0" lang="en-US" sz="1400" b="1" i="0" u="none" strike="noStrike" cap="none" normalizeH="0" baseline="0" dirty="0" smtClean="0">
                        <a:ln>
                          <a:noFill/>
                        </a:ln>
                        <a:solidFill>
                          <a:schemeClr val="tx1"/>
                        </a:solidFill>
                        <a:effectLst/>
                        <a:latin typeface="Arial Rounded MT Bold" pitchFamily="34"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2800" b="1" i="0" u="none" strike="noStrike" cap="none" normalizeH="0" baseline="0" dirty="0" smtClean="0">
                        <a:ln>
                          <a:noFill/>
                        </a:ln>
                        <a:solidFill>
                          <a:schemeClr val="tx1"/>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2600" b="1" i="0" u="none" strike="noStrike" cap="none" normalizeH="0" baseline="0" dirty="0" smtClean="0">
                        <a:ln>
                          <a:noFill/>
                        </a:ln>
                        <a:solidFill>
                          <a:srgbClr val="9900FF"/>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2600" b="1" i="0" u="none" strike="noStrike" cap="none" normalizeH="0" baseline="0" dirty="0" smtClean="0">
                        <a:ln>
                          <a:noFill/>
                        </a:ln>
                        <a:solidFill>
                          <a:srgbClr val="9900FF"/>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2600" b="1" i="0" u="none" strike="noStrike" cap="none" normalizeH="0" baseline="0" dirty="0" smtClean="0">
                        <a:ln>
                          <a:noFill/>
                        </a:ln>
                        <a:solidFill>
                          <a:srgbClr val="9900FF"/>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sz="2600" b="1" i="0" u="none" strike="noStrike" cap="none" normalizeH="0" baseline="0" dirty="0" smtClean="0">
                          <a:ln>
                            <a:noFill/>
                          </a:ln>
                          <a:solidFill>
                            <a:srgbClr val="9900FF"/>
                          </a:solidFill>
                          <a:effectLst/>
                          <a:latin typeface="Times New Roman" pitchFamily="18" charset="0"/>
                          <a:ea typeface="MS PGothic" pitchFamily="34" charset="-128"/>
                          <a:cs typeface="Times New Roman" pitchFamily="18" charset="0"/>
                        </a:rPr>
                        <a:t>B</a:t>
                      </a:r>
                    </a:p>
                  </a:txBody>
                  <a:tcPr horzOverflow="overflow">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a:noFill/>
                    </a:lnTlToBr>
                    <a:lnBlToTr>
                      <a:noFill/>
                    </a:lnBlToTr>
                    <a:solidFill>
                      <a:srgbClr val="FFFFCC"/>
                    </a:solidFill>
                  </a:tcPr>
                </a:tc>
              </a:tr>
            </a:tbl>
          </a:graphicData>
        </a:graphic>
      </p:graphicFrame>
      <p:sp>
        <p:nvSpPr>
          <p:cNvPr id="63502" name="Rectangle 14"/>
          <p:cNvSpPr>
            <a:spLocks noChangeArrowheads="1"/>
          </p:cNvSpPr>
          <p:nvPr/>
        </p:nvSpPr>
        <p:spPr bwMode="auto">
          <a:xfrm>
            <a:off x="381000" y="195263"/>
            <a:ext cx="89154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US" altLang="en-US" sz="2200">
                <a:solidFill>
                  <a:srgbClr val="9900FF"/>
                </a:solidFill>
                <a:latin typeface="Arial" pitchFamily="34" charset="0"/>
                <a:cs typeface="Times New Roman" pitchFamily="18" charset="0"/>
              </a:rPr>
              <a:t>Rigor &amp; Relevance: Student – Teacher Engagement</a:t>
            </a:r>
          </a:p>
          <a:p>
            <a:pPr>
              <a:spcBef>
                <a:spcPct val="0"/>
              </a:spcBef>
              <a:buFontTx/>
              <a:buNone/>
            </a:pPr>
            <a:endParaRPr lang="en-US" altLang="en-US" sz="2400">
              <a:latin typeface="Arial" pitchFamily="34" charset="0"/>
              <a:cs typeface="Times New Roman" pitchFamily="18" charset="0"/>
            </a:endParaRPr>
          </a:p>
        </p:txBody>
      </p:sp>
      <p:sp>
        <p:nvSpPr>
          <p:cNvPr id="63503" name="Text Box 15"/>
          <p:cNvSpPr txBox="1">
            <a:spLocks noChangeArrowheads="1"/>
          </p:cNvSpPr>
          <p:nvPr/>
        </p:nvSpPr>
        <p:spPr bwMode="auto">
          <a:xfrm>
            <a:off x="533400" y="1562100"/>
            <a:ext cx="617538" cy="3543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en-US" altLang="en-US" sz="2600" b="1" i="1">
                <a:solidFill>
                  <a:srgbClr val="CC3300"/>
                </a:solidFill>
                <a:latin typeface="Arial Rounded MT Bold" pitchFamily="34" charset="0"/>
              </a:rPr>
              <a:t>R</a:t>
            </a:r>
          </a:p>
          <a:p>
            <a:pPr algn="ctr" eaLnBrk="1" hangingPunct="1">
              <a:spcBef>
                <a:spcPct val="0"/>
              </a:spcBef>
              <a:buFontTx/>
              <a:buNone/>
            </a:pPr>
            <a:r>
              <a:rPr lang="en-US" altLang="en-US" sz="2600" b="1" i="1">
                <a:solidFill>
                  <a:srgbClr val="CC3300"/>
                </a:solidFill>
                <a:latin typeface="Arial Rounded MT Bold" pitchFamily="34" charset="0"/>
              </a:rPr>
              <a:t>I</a:t>
            </a:r>
          </a:p>
          <a:p>
            <a:pPr algn="ctr" eaLnBrk="1" hangingPunct="1">
              <a:spcBef>
                <a:spcPct val="0"/>
              </a:spcBef>
              <a:buFontTx/>
              <a:buNone/>
            </a:pPr>
            <a:r>
              <a:rPr lang="en-US" altLang="en-US" sz="2600" b="1" i="1">
                <a:solidFill>
                  <a:srgbClr val="CC3300"/>
                </a:solidFill>
                <a:latin typeface="Arial Rounded MT Bold" pitchFamily="34" charset="0"/>
              </a:rPr>
              <a:t>GOR</a:t>
            </a:r>
            <a:endParaRPr lang="en-US" altLang="en-US" sz="1800">
              <a:solidFill>
                <a:srgbClr val="CC3300"/>
              </a:solidFill>
              <a:latin typeface="Arial Rounded MT Bold" pitchFamily="34" charset="0"/>
            </a:endParaRPr>
          </a:p>
        </p:txBody>
      </p:sp>
    </p:spTree>
    <p:custDataLst>
      <p:tags r:id="rId1"/>
    </p:custDataLst>
    <p:extLst>
      <p:ext uri="{BB962C8B-B14F-4D97-AF65-F5344CB8AC3E}">
        <p14:creationId xmlns:p14="http://schemas.microsoft.com/office/powerpoint/2010/main" val="40802522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rtlCol="0">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ea typeface="+mj-ea"/>
                <a:cs typeface="+mj-cs"/>
              </a:rPr>
              <a:t>Strategies for Quadrant A</a:t>
            </a:r>
            <a:br>
              <a:rPr lang="en-US" b="1" dirty="0" smtClean="0">
                <a:effectLst>
                  <a:outerShdw blurRad="38100" dist="38100" dir="2700000" algn="tl">
                    <a:srgbClr val="000000">
                      <a:alpha val="43137"/>
                    </a:srgbClr>
                  </a:outerShdw>
                </a:effectLst>
                <a:ea typeface="+mj-ea"/>
                <a:cs typeface="+mj-cs"/>
              </a:rPr>
            </a:br>
            <a:r>
              <a:rPr lang="en-US" b="1" dirty="0" smtClean="0">
                <a:effectLst>
                  <a:outerShdw blurRad="38100" dist="38100" dir="2700000" algn="tl">
                    <a:srgbClr val="000000">
                      <a:alpha val="43137"/>
                    </a:srgbClr>
                  </a:outerShdw>
                </a:effectLst>
                <a:ea typeface="+mj-ea"/>
                <a:cs typeface="+mj-cs"/>
              </a:rPr>
              <a:t>Acquisition</a:t>
            </a:r>
            <a:endParaRPr lang="en-US" b="1" dirty="0">
              <a:effectLst>
                <a:outerShdw blurRad="38100" dist="38100" dir="2700000" algn="tl">
                  <a:srgbClr val="000000">
                    <a:alpha val="43137"/>
                  </a:srgbClr>
                </a:outerShdw>
              </a:effectLst>
              <a:ea typeface="+mj-ea"/>
              <a:cs typeface="+mj-cs"/>
            </a:endParaRPr>
          </a:p>
        </p:txBody>
      </p:sp>
      <p:sp>
        <p:nvSpPr>
          <p:cNvPr id="64515" name="Content Placeholder 3"/>
          <p:cNvSpPr>
            <a:spLocks noGrp="1"/>
          </p:cNvSpPr>
          <p:nvPr>
            <p:ph idx="1"/>
          </p:nvPr>
        </p:nvSpPr>
        <p:spPr/>
        <p:txBody>
          <a:bodyPr/>
          <a:lstStyle/>
          <a:p>
            <a:pPr eaLnBrk="1" hangingPunct="1"/>
            <a:r>
              <a:rPr lang="en-US" altLang="en-US" smtClean="0"/>
              <a:t>Lecture</a:t>
            </a:r>
          </a:p>
          <a:p>
            <a:pPr eaLnBrk="1" hangingPunct="1"/>
            <a:r>
              <a:rPr lang="en-US" altLang="en-US" smtClean="0"/>
              <a:t>Guided Practice</a:t>
            </a:r>
          </a:p>
          <a:p>
            <a:pPr eaLnBrk="1" hangingPunct="1"/>
            <a:r>
              <a:rPr lang="en-US" altLang="en-US" smtClean="0"/>
              <a:t>Memorization</a:t>
            </a:r>
          </a:p>
          <a:p>
            <a:pPr eaLnBrk="1" hangingPunct="1"/>
            <a:r>
              <a:rPr lang="en-US" altLang="en-US" smtClean="0"/>
              <a:t>Teacher Demonstration</a:t>
            </a:r>
          </a:p>
          <a:p>
            <a:pPr eaLnBrk="1" hangingPunct="1"/>
            <a:r>
              <a:rPr lang="en-US" altLang="en-US" smtClean="0"/>
              <a:t>Video</a:t>
            </a:r>
          </a:p>
          <a:p>
            <a:pPr eaLnBrk="1" hangingPunct="1"/>
            <a:r>
              <a:rPr lang="en-US" altLang="en-US" smtClean="0"/>
              <a:t>Graphic Organizer-Notes</a:t>
            </a:r>
          </a:p>
          <a:p>
            <a:pPr eaLnBrk="1" hangingPunct="1"/>
            <a:r>
              <a:rPr lang="en-US" altLang="en-US" smtClean="0"/>
              <a:t>Instructional Technology-Games</a:t>
            </a:r>
          </a:p>
        </p:txBody>
      </p:sp>
    </p:spTree>
    <p:extLst>
      <p:ext uri="{BB962C8B-B14F-4D97-AF65-F5344CB8AC3E}">
        <p14:creationId xmlns:p14="http://schemas.microsoft.com/office/powerpoint/2010/main" val="20312766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160338"/>
            <a:ext cx="8229600" cy="833437"/>
          </a:xfrm>
        </p:spPr>
        <p:txBody>
          <a:bodyPr/>
          <a:lstStyle/>
          <a:p>
            <a:pPr eaLnBrk="1" hangingPunct="1"/>
            <a:r>
              <a:rPr lang="en-US" altLang="en-US" b="1" smtClean="0"/>
              <a:t>Rigor and Relevance</a:t>
            </a:r>
          </a:p>
        </p:txBody>
      </p:sp>
      <p:sp>
        <p:nvSpPr>
          <p:cNvPr id="47107" name="Content Placeholder 2"/>
          <p:cNvSpPr>
            <a:spLocks noGrp="1"/>
          </p:cNvSpPr>
          <p:nvPr>
            <p:ph idx="1"/>
          </p:nvPr>
        </p:nvSpPr>
        <p:spPr>
          <a:xfrm>
            <a:off x="457200" y="993775"/>
            <a:ext cx="8229600" cy="5281613"/>
          </a:xfrm>
        </p:spPr>
        <p:txBody>
          <a:bodyPr>
            <a:normAutofit lnSpcReduction="10000"/>
          </a:bodyPr>
          <a:lstStyle/>
          <a:p>
            <a:pPr eaLnBrk="1" hangingPunct="1"/>
            <a:r>
              <a:rPr lang="en-US" altLang="en-US" sz="2800" smtClean="0"/>
              <a:t>Dr. Willard Daggett, International Center for Leadership in Education</a:t>
            </a:r>
          </a:p>
          <a:p>
            <a:pPr eaLnBrk="1" hangingPunct="1"/>
            <a:r>
              <a:rPr lang="en-US" altLang="en-US" sz="2800" smtClean="0"/>
              <a:t>Developed to examine curriculum, instruction and assessment</a:t>
            </a:r>
          </a:p>
          <a:p>
            <a:pPr eaLnBrk="1" hangingPunct="1"/>
            <a:r>
              <a:rPr lang="en-US" altLang="en-US" sz="2800" smtClean="0"/>
              <a:t>Based on the two dimensions of higher standards and student achievement.</a:t>
            </a:r>
          </a:p>
          <a:p>
            <a:pPr eaLnBrk="1" hangingPunct="1"/>
            <a:r>
              <a:rPr lang="en-US" altLang="en-US" sz="2800" smtClean="0"/>
              <a:t>The Knowledge Taxonomy is a continuum based on the six levels of Bloom</a:t>
            </a:r>
            <a:r>
              <a:rPr lang="ja-JP" altLang="en-US" sz="2800" smtClean="0"/>
              <a:t>’</a:t>
            </a:r>
            <a:r>
              <a:rPr lang="en-US" altLang="ja-JP" sz="2800" smtClean="0"/>
              <a:t>s</a:t>
            </a:r>
          </a:p>
          <a:p>
            <a:pPr eaLnBrk="1" hangingPunct="1"/>
            <a:r>
              <a:rPr lang="en-US" altLang="en-US" sz="2800" smtClean="0"/>
              <a:t>The high end labels the more complex ways in which individuals use knowledge (i.e., taking several pieces of knowledge and combining them in logical and creative ways).</a:t>
            </a:r>
          </a:p>
        </p:txBody>
      </p:sp>
    </p:spTree>
    <p:extLst>
      <p:ext uri="{BB962C8B-B14F-4D97-AF65-F5344CB8AC3E}">
        <p14:creationId xmlns:p14="http://schemas.microsoft.com/office/powerpoint/2010/main" val="30171020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ea typeface="+mj-ea"/>
                <a:cs typeface="+mj-cs"/>
              </a:rPr>
              <a:t>Strategies for Quadrant B</a:t>
            </a:r>
            <a:br>
              <a:rPr lang="en-US" b="1" dirty="0" smtClean="0">
                <a:effectLst>
                  <a:outerShdw blurRad="38100" dist="38100" dir="2700000" algn="tl">
                    <a:srgbClr val="000000">
                      <a:alpha val="43137"/>
                    </a:srgbClr>
                  </a:outerShdw>
                </a:effectLst>
                <a:ea typeface="+mj-ea"/>
                <a:cs typeface="+mj-cs"/>
              </a:rPr>
            </a:br>
            <a:r>
              <a:rPr lang="en-US" b="1" dirty="0" smtClean="0">
                <a:effectLst>
                  <a:outerShdw blurRad="38100" dist="38100" dir="2700000" algn="tl">
                    <a:srgbClr val="000000">
                      <a:alpha val="43137"/>
                    </a:srgbClr>
                  </a:outerShdw>
                </a:effectLst>
                <a:ea typeface="+mj-ea"/>
                <a:cs typeface="+mj-cs"/>
              </a:rPr>
              <a:t>Application</a:t>
            </a:r>
            <a:endParaRPr lang="en-US" b="1" dirty="0">
              <a:effectLst>
                <a:outerShdw blurRad="38100" dist="38100" dir="2700000" algn="tl">
                  <a:srgbClr val="000000">
                    <a:alpha val="43137"/>
                  </a:srgbClr>
                </a:outerShdw>
              </a:effectLst>
              <a:ea typeface="+mj-ea"/>
              <a:cs typeface="+mj-cs"/>
            </a:endParaRPr>
          </a:p>
        </p:txBody>
      </p:sp>
      <p:sp>
        <p:nvSpPr>
          <p:cNvPr id="65539" name="Content Placeholder 2"/>
          <p:cNvSpPr>
            <a:spLocks noGrp="1"/>
          </p:cNvSpPr>
          <p:nvPr>
            <p:ph idx="1"/>
          </p:nvPr>
        </p:nvSpPr>
        <p:spPr/>
        <p:txBody>
          <a:bodyPr/>
          <a:lstStyle/>
          <a:p>
            <a:pPr eaLnBrk="1" hangingPunct="1"/>
            <a:r>
              <a:rPr lang="en-US" altLang="en-US" smtClean="0"/>
              <a:t>Cooperative Learning-Group Discussion</a:t>
            </a:r>
          </a:p>
          <a:p>
            <a:pPr eaLnBrk="1" hangingPunct="1"/>
            <a:r>
              <a:rPr lang="en-US" altLang="en-US" smtClean="0"/>
              <a:t>Demonstration-Student</a:t>
            </a:r>
          </a:p>
          <a:p>
            <a:pPr eaLnBrk="1" hangingPunct="1"/>
            <a:r>
              <a:rPr lang="en-US" altLang="en-US" smtClean="0"/>
              <a:t>Instructional Technology-Games</a:t>
            </a:r>
          </a:p>
          <a:p>
            <a:pPr eaLnBrk="1" hangingPunct="1"/>
            <a:r>
              <a:rPr lang="en-US" altLang="en-US" smtClean="0"/>
              <a:t>Project Design</a:t>
            </a:r>
          </a:p>
          <a:p>
            <a:pPr eaLnBrk="1" hangingPunct="1"/>
            <a:r>
              <a:rPr lang="en-US" altLang="en-US" smtClean="0"/>
              <a:t>Simulation/Role Playing</a:t>
            </a:r>
          </a:p>
        </p:txBody>
      </p:sp>
    </p:spTree>
    <p:extLst>
      <p:ext uri="{BB962C8B-B14F-4D97-AF65-F5344CB8AC3E}">
        <p14:creationId xmlns:p14="http://schemas.microsoft.com/office/powerpoint/2010/main" val="18855079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ea typeface="+mj-ea"/>
                <a:cs typeface="+mj-cs"/>
              </a:rPr>
              <a:t>Strategies for Quadrant C</a:t>
            </a:r>
            <a:br>
              <a:rPr lang="en-US" b="1" dirty="0" smtClean="0">
                <a:effectLst>
                  <a:outerShdw blurRad="38100" dist="38100" dir="2700000" algn="tl">
                    <a:srgbClr val="000000">
                      <a:alpha val="43137"/>
                    </a:srgbClr>
                  </a:outerShdw>
                </a:effectLst>
                <a:ea typeface="+mj-ea"/>
                <a:cs typeface="+mj-cs"/>
              </a:rPr>
            </a:br>
            <a:r>
              <a:rPr lang="en-US" b="1" dirty="0" smtClean="0">
                <a:effectLst>
                  <a:outerShdw blurRad="38100" dist="38100" dir="2700000" algn="tl">
                    <a:srgbClr val="000000">
                      <a:alpha val="43137"/>
                    </a:srgbClr>
                  </a:outerShdw>
                </a:effectLst>
                <a:ea typeface="+mj-ea"/>
                <a:cs typeface="+mj-cs"/>
              </a:rPr>
              <a:t>Assimilation</a:t>
            </a:r>
            <a:endParaRPr lang="en-US" b="1" dirty="0">
              <a:effectLst>
                <a:outerShdw blurRad="38100" dist="38100" dir="2700000" algn="tl">
                  <a:srgbClr val="000000">
                    <a:alpha val="43137"/>
                  </a:srgbClr>
                </a:outerShdw>
              </a:effectLst>
              <a:ea typeface="+mj-ea"/>
              <a:cs typeface="+mj-cs"/>
            </a:endParaRPr>
          </a:p>
        </p:txBody>
      </p:sp>
      <p:sp>
        <p:nvSpPr>
          <p:cNvPr id="66563" name="Content Placeholder 2"/>
          <p:cNvSpPr>
            <a:spLocks noGrp="1"/>
          </p:cNvSpPr>
          <p:nvPr>
            <p:ph idx="1"/>
          </p:nvPr>
        </p:nvSpPr>
        <p:spPr/>
        <p:txBody>
          <a:bodyPr/>
          <a:lstStyle/>
          <a:p>
            <a:pPr eaLnBrk="1" hangingPunct="1"/>
            <a:r>
              <a:rPr lang="en-US" altLang="en-US" smtClean="0"/>
              <a:t>Brainstorming</a:t>
            </a:r>
          </a:p>
          <a:p>
            <a:pPr eaLnBrk="1" hangingPunct="1"/>
            <a:r>
              <a:rPr lang="en-US" altLang="en-US" smtClean="0"/>
              <a:t>Group Discussions</a:t>
            </a:r>
          </a:p>
          <a:p>
            <a:pPr eaLnBrk="1" hangingPunct="1"/>
            <a:r>
              <a:rPr lang="en-US" altLang="en-US" smtClean="0"/>
              <a:t>Inquiry</a:t>
            </a:r>
          </a:p>
          <a:p>
            <a:pPr eaLnBrk="1" hangingPunct="1"/>
            <a:r>
              <a:rPr lang="en-US" altLang="en-US" smtClean="0"/>
              <a:t>Socratic Questioning</a:t>
            </a:r>
          </a:p>
        </p:txBody>
      </p:sp>
    </p:spTree>
    <p:extLst>
      <p:ext uri="{BB962C8B-B14F-4D97-AF65-F5344CB8AC3E}">
        <p14:creationId xmlns:p14="http://schemas.microsoft.com/office/powerpoint/2010/main" val="34967493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ea typeface="+mj-ea"/>
                <a:cs typeface="+mj-cs"/>
              </a:rPr>
              <a:t>Strategies for Quadrant D</a:t>
            </a:r>
            <a:br>
              <a:rPr lang="en-US" b="1" dirty="0" smtClean="0">
                <a:effectLst>
                  <a:outerShdw blurRad="38100" dist="38100" dir="2700000" algn="tl">
                    <a:srgbClr val="000000">
                      <a:alpha val="43137"/>
                    </a:srgbClr>
                  </a:outerShdw>
                </a:effectLst>
                <a:ea typeface="+mj-ea"/>
                <a:cs typeface="+mj-cs"/>
              </a:rPr>
            </a:br>
            <a:r>
              <a:rPr lang="en-US" b="1" dirty="0" smtClean="0">
                <a:effectLst>
                  <a:outerShdw blurRad="38100" dist="38100" dir="2700000" algn="tl">
                    <a:srgbClr val="000000">
                      <a:alpha val="43137"/>
                    </a:srgbClr>
                  </a:outerShdw>
                </a:effectLst>
                <a:ea typeface="+mj-ea"/>
                <a:cs typeface="+mj-cs"/>
              </a:rPr>
              <a:t>Adaptation</a:t>
            </a:r>
            <a:endParaRPr lang="en-US" b="1" dirty="0">
              <a:effectLst>
                <a:outerShdw blurRad="38100" dist="38100" dir="2700000" algn="tl">
                  <a:srgbClr val="000000">
                    <a:alpha val="43137"/>
                  </a:srgbClr>
                </a:outerShdw>
              </a:effectLst>
              <a:ea typeface="+mj-ea"/>
              <a:cs typeface="+mj-cs"/>
            </a:endParaRPr>
          </a:p>
        </p:txBody>
      </p:sp>
      <p:sp>
        <p:nvSpPr>
          <p:cNvPr id="3" name="Content Placeholder 2"/>
          <p:cNvSpPr>
            <a:spLocks noGrp="1"/>
          </p:cNvSpPr>
          <p:nvPr>
            <p:ph idx="1"/>
          </p:nvPr>
        </p:nvSpPr>
        <p:spPr/>
        <p:txBody>
          <a:bodyPr rtlCol="0">
            <a:normAutofit fontScale="92500" lnSpcReduction="20000"/>
          </a:bodyPr>
          <a:lstStyle/>
          <a:p>
            <a:pPr eaLnBrk="1" fontAlgn="auto" hangingPunct="1">
              <a:spcAft>
                <a:spcPts val="0"/>
              </a:spcAft>
              <a:buFont typeface="Arial"/>
              <a:buChar char="•"/>
              <a:defRPr/>
            </a:pPr>
            <a:r>
              <a:rPr lang="en-US" dirty="0" smtClean="0">
                <a:ea typeface="+mn-ea"/>
                <a:cs typeface="+mn-cs"/>
              </a:rPr>
              <a:t>Brainstorming</a:t>
            </a:r>
          </a:p>
          <a:p>
            <a:pPr eaLnBrk="1" fontAlgn="auto" hangingPunct="1">
              <a:spcAft>
                <a:spcPts val="0"/>
              </a:spcAft>
              <a:buFont typeface="Arial"/>
              <a:buChar char="•"/>
              <a:defRPr/>
            </a:pPr>
            <a:r>
              <a:rPr lang="en-US" dirty="0" smtClean="0">
                <a:ea typeface="+mn-ea"/>
                <a:cs typeface="+mn-cs"/>
              </a:rPr>
              <a:t>Cooperative Learning</a:t>
            </a:r>
          </a:p>
          <a:p>
            <a:pPr eaLnBrk="1" fontAlgn="auto" hangingPunct="1">
              <a:spcAft>
                <a:spcPts val="0"/>
              </a:spcAft>
              <a:buFont typeface="Arial"/>
              <a:buChar char="•"/>
              <a:defRPr/>
            </a:pPr>
            <a:r>
              <a:rPr lang="en-US" dirty="0" smtClean="0">
                <a:ea typeface="+mn-ea"/>
                <a:cs typeface="+mn-cs"/>
              </a:rPr>
              <a:t>Inquiry-Research</a:t>
            </a:r>
          </a:p>
          <a:p>
            <a:pPr eaLnBrk="1" fontAlgn="auto" hangingPunct="1">
              <a:spcAft>
                <a:spcPts val="0"/>
              </a:spcAft>
              <a:buFont typeface="Arial"/>
              <a:buChar char="•"/>
              <a:defRPr/>
            </a:pPr>
            <a:r>
              <a:rPr lang="en-US" dirty="0" smtClean="0">
                <a:ea typeface="+mn-ea"/>
                <a:cs typeface="+mn-cs"/>
              </a:rPr>
              <a:t>Presentations/Exhibitions</a:t>
            </a:r>
          </a:p>
          <a:p>
            <a:pPr eaLnBrk="1" fontAlgn="auto" hangingPunct="1">
              <a:spcAft>
                <a:spcPts val="0"/>
              </a:spcAft>
              <a:buFont typeface="Arial"/>
              <a:buChar char="•"/>
              <a:defRPr/>
            </a:pPr>
            <a:r>
              <a:rPr lang="en-US" dirty="0" smtClean="0">
                <a:ea typeface="+mn-ea"/>
                <a:cs typeface="+mn-cs"/>
              </a:rPr>
              <a:t>Problem-Based Learning</a:t>
            </a:r>
          </a:p>
          <a:p>
            <a:pPr eaLnBrk="1" fontAlgn="auto" hangingPunct="1">
              <a:spcAft>
                <a:spcPts val="0"/>
              </a:spcAft>
              <a:buFont typeface="Arial"/>
              <a:buChar char="•"/>
              <a:defRPr/>
            </a:pPr>
            <a:r>
              <a:rPr lang="en-US" dirty="0" smtClean="0">
                <a:ea typeface="+mn-ea"/>
                <a:cs typeface="+mn-cs"/>
              </a:rPr>
              <a:t>Simulation/Role Playing</a:t>
            </a:r>
          </a:p>
          <a:p>
            <a:pPr eaLnBrk="1" fontAlgn="auto" hangingPunct="1">
              <a:spcAft>
                <a:spcPts val="0"/>
              </a:spcAft>
              <a:buFont typeface="Arial"/>
              <a:buChar char="•"/>
              <a:defRPr/>
            </a:pPr>
            <a:r>
              <a:rPr lang="en-US" dirty="0" smtClean="0">
                <a:ea typeface="+mn-ea"/>
                <a:cs typeface="+mn-cs"/>
              </a:rPr>
              <a:t>Socratic Seminar</a:t>
            </a:r>
          </a:p>
          <a:p>
            <a:pPr eaLnBrk="1" fontAlgn="auto" hangingPunct="1">
              <a:spcAft>
                <a:spcPts val="0"/>
              </a:spcAft>
              <a:buFont typeface="Arial"/>
              <a:buChar char="•"/>
              <a:defRPr/>
            </a:pPr>
            <a:r>
              <a:rPr lang="en-US" dirty="0" smtClean="0">
                <a:ea typeface="+mn-ea"/>
                <a:cs typeface="+mn-cs"/>
              </a:rPr>
              <a:t>Internships</a:t>
            </a:r>
          </a:p>
          <a:p>
            <a:pPr eaLnBrk="1" fontAlgn="auto" hangingPunct="1">
              <a:spcAft>
                <a:spcPts val="0"/>
              </a:spcAft>
              <a:buFont typeface="Arial"/>
              <a:buChar char="•"/>
              <a:defRPr/>
            </a:pPr>
            <a:r>
              <a:rPr lang="en-US" dirty="0" smtClean="0">
                <a:ea typeface="+mn-ea"/>
                <a:cs typeface="+mn-cs"/>
              </a:rPr>
              <a:t>Work-Based Learning</a:t>
            </a:r>
            <a:endParaRPr lang="en-US" dirty="0">
              <a:ea typeface="+mn-ea"/>
              <a:cs typeface="+mn-cs"/>
            </a:endParaRPr>
          </a:p>
        </p:txBody>
      </p:sp>
    </p:spTree>
    <p:extLst>
      <p:ext uri="{BB962C8B-B14F-4D97-AF65-F5344CB8AC3E}">
        <p14:creationId xmlns:p14="http://schemas.microsoft.com/office/powerpoint/2010/main" val="42109303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eaLnBrk="1" hangingPunct="1"/>
            <a:endParaRPr lang="en-US" altLang="en-US" smtClean="0"/>
          </a:p>
        </p:txBody>
      </p:sp>
      <p:sp>
        <p:nvSpPr>
          <p:cNvPr id="68611" name="Content Placeholder 2"/>
          <p:cNvSpPr>
            <a:spLocks noGrp="1"/>
          </p:cNvSpPr>
          <p:nvPr>
            <p:ph idx="1"/>
          </p:nvPr>
        </p:nvSpPr>
        <p:spPr/>
        <p:txBody>
          <a:bodyPr/>
          <a:lstStyle/>
          <a:p>
            <a:pPr eaLnBrk="1" hangingPunct="1"/>
            <a:endParaRPr lang="en-US" altLang="en-US" smtClean="0"/>
          </a:p>
        </p:txBody>
      </p:sp>
      <p:pic>
        <p:nvPicPr>
          <p:cNvPr id="686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538" y="292100"/>
            <a:ext cx="8161337" cy="610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a:spLocks noChangeArrowheads="1"/>
          </p:cNvSpPr>
          <p:nvPr/>
        </p:nvSpPr>
        <p:spPr bwMode="auto">
          <a:xfrm>
            <a:off x="6550025" y="4572000"/>
            <a:ext cx="1851025" cy="1554163"/>
          </a:xfrm>
          <a:prstGeom prst="rect">
            <a:avLst/>
          </a:prstGeom>
          <a:solidFill>
            <a:srgbClr val="001D58"/>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endParaRPr lang="en-US" dirty="0">
              <a:solidFill>
                <a:schemeClr val="lt1"/>
              </a:solidFill>
              <a:latin typeface="+mn-lt"/>
              <a:ea typeface="+mn-ea"/>
            </a:endParaRPr>
          </a:p>
        </p:txBody>
      </p:sp>
    </p:spTree>
    <p:extLst>
      <p:ext uri="{BB962C8B-B14F-4D97-AF65-F5344CB8AC3E}">
        <p14:creationId xmlns:p14="http://schemas.microsoft.com/office/powerpoint/2010/main" val="29421470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eaLnBrk="1" hangingPunct="1"/>
            <a:endParaRPr lang="en-US" altLang="en-US" smtClean="0"/>
          </a:p>
        </p:txBody>
      </p:sp>
      <p:sp>
        <p:nvSpPr>
          <p:cNvPr id="69635" name="Content Placeholder 2"/>
          <p:cNvSpPr>
            <a:spLocks noGrp="1"/>
          </p:cNvSpPr>
          <p:nvPr>
            <p:ph idx="1"/>
          </p:nvPr>
        </p:nvSpPr>
        <p:spPr/>
        <p:txBody>
          <a:bodyPr/>
          <a:lstStyle/>
          <a:p>
            <a:pPr eaLnBrk="1" hangingPunct="1"/>
            <a:endParaRPr lang="en-US" altLang="en-US" smtClean="0"/>
          </a:p>
        </p:txBody>
      </p:sp>
      <p:pic>
        <p:nvPicPr>
          <p:cNvPr id="6963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74638"/>
            <a:ext cx="8467725" cy="630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60903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pPr eaLnBrk="1" hangingPunct="1"/>
            <a:endParaRPr lang="en-US" altLang="en-US" smtClean="0"/>
          </a:p>
        </p:txBody>
      </p:sp>
      <p:sp>
        <p:nvSpPr>
          <p:cNvPr id="70659" name="Content Placeholder 2"/>
          <p:cNvSpPr>
            <a:spLocks noGrp="1"/>
          </p:cNvSpPr>
          <p:nvPr>
            <p:ph idx="1"/>
          </p:nvPr>
        </p:nvSpPr>
        <p:spPr/>
        <p:txBody>
          <a:bodyPr/>
          <a:lstStyle/>
          <a:p>
            <a:pPr eaLnBrk="1" hangingPunct="1"/>
            <a:endParaRPr lang="en-US" altLang="en-US" smtClean="0"/>
          </a:p>
        </p:txBody>
      </p:sp>
      <p:pic>
        <p:nvPicPr>
          <p:cNvPr id="7066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363" y="123825"/>
            <a:ext cx="8628062" cy="6434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77950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pPr eaLnBrk="1" hangingPunct="1"/>
            <a:endParaRPr lang="en-US" altLang="en-US" smtClean="0"/>
          </a:p>
        </p:txBody>
      </p:sp>
      <p:sp>
        <p:nvSpPr>
          <p:cNvPr id="71683" name="Content Placeholder 2"/>
          <p:cNvSpPr>
            <a:spLocks noGrp="1"/>
          </p:cNvSpPr>
          <p:nvPr>
            <p:ph idx="1"/>
          </p:nvPr>
        </p:nvSpPr>
        <p:spPr/>
        <p:txBody>
          <a:bodyPr/>
          <a:lstStyle/>
          <a:p>
            <a:pPr eaLnBrk="1" hangingPunct="1"/>
            <a:endParaRPr lang="en-US" altLang="en-US" smtClean="0"/>
          </a:p>
        </p:txBody>
      </p:sp>
      <p:pic>
        <p:nvPicPr>
          <p:cNvPr id="7168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 y="0"/>
            <a:ext cx="8801100" cy="6638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01376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pPr eaLnBrk="1" hangingPunct="1"/>
            <a:endParaRPr lang="en-US" altLang="en-US" smtClean="0"/>
          </a:p>
        </p:txBody>
      </p:sp>
      <p:sp>
        <p:nvSpPr>
          <p:cNvPr id="72707" name="Content Placeholder 2"/>
          <p:cNvSpPr>
            <a:spLocks noGrp="1"/>
          </p:cNvSpPr>
          <p:nvPr>
            <p:ph idx="1"/>
          </p:nvPr>
        </p:nvSpPr>
        <p:spPr/>
        <p:txBody>
          <a:bodyPr/>
          <a:lstStyle/>
          <a:p>
            <a:pPr eaLnBrk="1" hangingPunct="1"/>
            <a:endParaRPr lang="en-US" altLang="en-US" smtClean="0"/>
          </a:p>
        </p:txBody>
      </p:sp>
      <p:pic>
        <p:nvPicPr>
          <p:cNvPr id="7270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288" y="274638"/>
            <a:ext cx="8545512" cy="6448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5640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pPr eaLnBrk="1" hangingPunct="1"/>
            <a:endParaRPr lang="en-US" altLang="en-US" smtClean="0"/>
          </a:p>
        </p:txBody>
      </p:sp>
      <p:sp>
        <p:nvSpPr>
          <p:cNvPr id="73731" name="Content Placeholder 2"/>
          <p:cNvSpPr>
            <a:spLocks noGrp="1"/>
          </p:cNvSpPr>
          <p:nvPr>
            <p:ph idx="1"/>
          </p:nvPr>
        </p:nvSpPr>
        <p:spPr/>
        <p:txBody>
          <a:bodyPr/>
          <a:lstStyle/>
          <a:p>
            <a:pPr eaLnBrk="1" hangingPunct="1"/>
            <a:endParaRPr lang="en-US" altLang="en-US" smtClean="0"/>
          </a:p>
        </p:txBody>
      </p:sp>
      <p:pic>
        <p:nvPicPr>
          <p:cNvPr id="7373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513" y="192088"/>
            <a:ext cx="8648700" cy="6584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78847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pPr eaLnBrk="1" hangingPunct="1"/>
            <a:endParaRPr lang="en-US" altLang="en-US" smtClean="0"/>
          </a:p>
        </p:txBody>
      </p:sp>
      <p:sp>
        <p:nvSpPr>
          <p:cNvPr id="74755" name="Content Placeholder 2"/>
          <p:cNvSpPr>
            <a:spLocks noGrp="1"/>
          </p:cNvSpPr>
          <p:nvPr>
            <p:ph idx="1"/>
          </p:nvPr>
        </p:nvSpPr>
        <p:spPr/>
        <p:txBody>
          <a:bodyPr/>
          <a:lstStyle/>
          <a:p>
            <a:pPr eaLnBrk="1" hangingPunct="1"/>
            <a:endParaRPr lang="en-US" altLang="en-US" smtClean="0"/>
          </a:p>
        </p:txBody>
      </p:sp>
      <p:pic>
        <p:nvPicPr>
          <p:cNvPr id="7475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688" y="274638"/>
            <a:ext cx="8393112" cy="6254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61262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altLang="en-US" b="1" smtClean="0"/>
              <a:t>An Application Model</a:t>
            </a:r>
          </a:p>
        </p:txBody>
      </p:sp>
      <p:sp>
        <p:nvSpPr>
          <p:cNvPr id="48131" name="Content Placeholder 2"/>
          <p:cNvSpPr>
            <a:spLocks noGrp="1"/>
          </p:cNvSpPr>
          <p:nvPr>
            <p:ph idx="1"/>
          </p:nvPr>
        </p:nvSpPr>
        <p:spPr/>
        <p:txBody>
          <a:bodyPr/>
          <a:lstStyle/>
          <a:p>
            <a:pPr eaLnBrk="1" hangingPunct="1"/>
            <a:r>
              <a:rPr lang="en-US" altLang="en-US" smtClean="0"/>
              <a:t>High end is use of knowledge to solve complex real-world problems and to create unique projects, designs and other works for use in real-world situations</a:t>
            </a:r>
          </a:p>
        </p:txBody>
      </p:sp>
    </p:spTree>
    <p:extLst>
      <p:ext uri="{BB962C8B-B14F-4D97-AF65-F5344CB8AC3E}">
        <p14:creationId xmlns:p14="http://schemas.microsoft.com/office/powerpoint/2010/main" val="6721522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pPr eaLnBrk="1" hangingPunct="1"/>
            <a:r>
              <a:rPr lang="en-US" altLang="en-US" sz="5400" b="1" smtClean="0">
                <a:latin typeface="Arial" pitchFamily="34" charset="0"/>
              </a:rPr>
              <a:t>Web Page</a:t>
            </a:r>
          </a:p>
        </p:txBody>
      </p:sp>
      <p:sp>
        <p:nvSpPr>
          <p:cNvPr id="75779" name="Content Placeholder 2"/>
          <p:cNvSpPr>
            <a:spLocks noGrp="1"/>
          </p:cNvSpPr>
          <p:nvPr>
            <p:ph idx="1"/>
          </p:nvPr>
        </p:nvSpPr>
        <p:spPr/>
        <p:txBody>
          <a:bodyPr/>
          <a:lstStyle/>
          <a:p>
            <a:pPr eaLnBrk="1" hangingPunct="1"/>
            <a:r>
              <a:rPr lang="en-US" altLang="en-US" smtClean="0">
                <a:latin typeface="Arial" pitchFamily="34" charset="0"/>
                <a:hlinkClick r:id="rId3"/>
              </a:rPr>
              <a:t>http://ipadsandkids.wikispaces.com/home</a:t>
            </a:r>
            <a:r>
              <a:rPr lang="en-US" altLang="en-US" smtClean="0">
                <a:latin typeface="Arial" pitchFamily="34" charset="0"/>
              </a:rPr>
              <a:t> </a:t>
            </a:r>
          </a:p>
        </p:txBody>
      </p:sp>
    </p:spTree>
    <p:extLst>
      <p:ext uri="{BB962C8B-B14F-4D97-AF65-F5344CB8AC3E}">
        <p14:creationId xmlns:p14="http://schemas.microsoft.com/office/powerpoint/2010/main" val="17341776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pPr eaLnBrk="1" hangingPunct="1"/>
            <a:r>
              <a:rPr lang="en-US" altLang="en-US" b="1" smtClean="0">
                <a:latin typeface="Arial" pitchFamily="34" charset="0"/>
              </a:rPr>
              <a:t>Problem-Based Learning</a:t>
            </a:r>
          </a:p>
        </p:txBody>
      </p:sp>
      <p:graphicFrame>
        <p:nvGraphicFramePr>
          <p:cNvPr id="4" name="Content Placeholder 3"/>
          <p:cNvGraphicFramePr>
            <a:graphicFrameLocks noGrp="1"/>
          </p:cNvGraphicFramePr>
          <p:nvPr>
            <p:ph idx="1"/>
          </p:nvPr>
        </p:nvGraphicFramePr>
        <p:xfrm>
          <a:off x="228600" y="1371600"/>
          <a:ext cx="85344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71773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type="body" idx="1"/>
          </p:nvPr>
        </p:nvSpPr>
        <p:spPr>
          <a:xfrm>
            <a:off x="419100" y="1190625"/>
            <a:ext cx="8305800" cy="5210175"/>
          </a:xfrm>
        </p:spPr>
        <p:txBody>
          <a:bodyPr/>
          <a:lstStyle/>
          <a:p>
            <a:pPr eaLnBrk="1" hangingPunct="1"/>
            <a:r>
              <a:rPr lang="en-US" altLang="en-US" sz="2500" smtClean="0">
                <a:latin typeface="Arial" pitchFamily="34" charset="0"/>
              </a:rPr>
              <a:t>Creating schools for the 21st Century requires less time looking in the rearview mirror and more vision anticipating the road ahead.</a:t>
            </a:r>
          </a:p>
          <a:p>
            <a:pPr eaLnBrk="1" hangingPunct="1"/>
            <a:r>
              <a:rPr lang="en-US" altLang="en-US" sz="2500" smtClean="0">
                <a:latin typeface="Arial" pitchFamily="34" charset="0"/>
              </a:rPr>
              <a:t>Teaching has been an activity undertaken behind closed doors between moderately consenting participants.</a:t>
            </a:r>
          </a:p>
          <a:p>
            <a:pPr eaLnBrk="1" hangingPunct="1"/>
            <a:r>
              <a:rPr lang="en-US" altLang="en-US" sz="2500" smtClean="0">
                <a:latin typeface="Arial" pitchFamily="34" charset="0"/>
              </a:rPr>
              <a:t>Technology enables students, teachers, and administrators to reach out beyond the school building.</a:t>
            </a:r>
          </a:p>
          <a:p>
            <a:pPr eaLnBrk="1" hangingPunct="1"/>
            <a:r>
              <a:rPr lang="en-US" altLang="en-US" sz="2500" smtClean="0">
                <a:latin typeface="Arial" pitchFamily="34" charset="0"/>
              </a:rPr>
              <a:t>Innovative classrooms are not defined by fixed places but by their spirit of curiosity and collaboration among students, teachers, and others in a true learning community.</a:t>
            </a:r>
            <a:endParaRPr lang="en-US" altLang="en-US" sz="2400" smtClean="0">
              <a:latin typeface="Arial" pitchFamily="34" charset="0"/>
            </a:endParaRPr>
          </a:p>
        </p:txBody>
      </p:sp>
      <p:sp>
        <p:nvSpPr>
          <p:cNvPr id="11267" name="Rectangle 9"/>
          <p:cNvSpPr>
            <a:spLocks noGrp="1" noChangeArrowheads="1"/>
          </p:cNvSpPr>
          <p:nvPr>
            <p:ph type="title"/>
          </p:nvPr>
        </p:nvSpPr>
        <p:spPr>
          <a:xfrm>
            <a:off x="685800" y="457200"/>
            <a:ext cx="7883525" cy="609600"/>
          </a:xfrm>
        </p:spPr>
        <p:txBody>
          <a:bodyPr rtlCol="0">
            <a:normAutofit fontScale="90000"/>
          </a:bodyPr>
          <a:lstStyle/>
          <a:p>
            <a:pPr eaLnBrk="1" fontAlgn="auto" hangingPunct="1">
              <a:spcAft>
                <a:spcPts val="0"/>
              </a:spcAft>
              <a:defRPr/>
            </a:pPr>
            <a:r>
              <a:rPr lang="en-US" b="1" dirty="0">
                <a:latin typeface="Arial" charset="0"/>
                <a:ea typeface="+mj-ea"/>
                <a:cs typeface="+mj-cs"/>
              </a:rPr>
              <a:t>Excerpts from Edutopia</a:t>
            </a:r>
          </a:p>
        </p:txBody>
      </p:sp>
    </p:spTree>
    <p:extLst>
      <p:ext uri="{BB962C8B-B14F-4D97-AF65-F5344CB8AC3E}">
        <p14:creationId xmlns:p14="http://schemas.microsoft.com/office/powerpoint/2010/main" val="2080941364"/>
      </p:ext>
    </p:extLst>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p:txBody>
          <a:bodyPr rtlCol="0">
            <a:normAutofit fontScale="90000"/>
          </a:bodyPr>
          <a:lstStyle/>
          <a:p>
            <a:pPr eaLnBrk="1" fontAlgn="auto" hangingPunct="1">
              <a:spcAft>
                <a:spcPts val="0"/>
              </a:spcAft>
              <a:defRPr/>
            </a:pPr>
            <a:r>
              <a:rPr lang="en-US" b="1" dirty="0">
                <a:latin typeface="Arial" charset="0"/>
                <a:ea typeface="+mj-ea"/>
                <a:cs typeface="+mj-cs"/>
              </a:rPr>
              <a:t>Problem/Inquiry Based Learning</a:t>
            </a:r>
          </a:p>
        </p:txBody>
      </p:sp>
      <p:sp>
        <p:nvSpPr>
          <p:cNvPr id="13315" name="Content Placeholder 7"/>
          <p:cNvSpPr>
            <a:spLocks noGrp="1"/>
          </p:cNvSpPr>
          <p:nvPr>
            <p:ph idx="1"/>
          </p:nvPr>
        </p:nvSpPr>
        <p:spPr/>
        <p:txBody>
          <a:bodyPr rtlCol="0">
            <a:normAutofit lnSpcReduction="10000"/>
          </a:bodyPr>
          <a:lstStyle/>
          <a:p>
            <a:pPr eaLnBrk="1" fontAlgn="auto" hangingPunct="1">
              <a:spcAft>
                <a:spcPts val="0"/>
              </a:spcAft>
              <a:buFont typeface="Arial"/>
              <a:buChar char="•"/>
              <a:defRPr/>
            </a:pPr>
            <a:r>
              <a:rPr lang="en-US" dirty="0">
                <a:latin typeface="Arial" charset="0"/>
                <a:ea typeface="+mn-ea"/>
                <a:cs typeface="+mn-cs"/>
              </a:rPr>
              <a:t>An inquiry process that resolves questions, curiosities, doubts, and uncertainties about complex phenomena in life. </a:t>
            </a:r>
          </a:p>
          <a:p>
            <a:pPr eaLnBrk="1" fontAlgn="auto" hangingPunct="1">
              <a:spcAft>
                <a:spcPts val="0"/>
              </a:spcAft>
              <a:buFont typeface="Arial"/>
              <a:buChar char="•"/>
              <a:defRPr/>
            </a:pPr>
            <a:r>
              <a:rPr lang="en-US" dirty="0">
                <a:latin typeface="Arial" charset="0"/>
                <a:ea typeface="+mn-ea"/>
                <a:cs typeface="+mn-cs"/>
              </a:rPr>
              <a:t>A problem is any doubt, difficulty or uncertainty that invites or needs some kind of resolution.</a:t>
            </a:r>
          </a:p>
          <a:p>
            <a:pPr eaLnBrk="1" fontAlgn="auto" hangingPunct="1">
              <a:spcAft>
                <a:spcPts val="0"/>
              </a:spcAft>
              <a:buFont typeface="Arial"/>
              <a:buChar char="•"/>
              <a:defRPr/>
            </a:pPr>
            <a:r>
              <a:rPr lang="en-US" dirty="0">
                <a:latin typeface="Arial" charset="0"/>
                <a:ea typeface="+mn-ea"/>
                <a:cs typeface="+mn-cs"/>
              </a:rPr>
              <a:t>We want students to become deeply involved in a quest for knowledge.</a:t>
            </a:r>
          </a:p>
        </p:txBody>
      </p:sp>
    </p:spTree>
    <p:extLst>
      <p:ext uri="{BB962C8B-B14F-4D97-AF65-F5344CB8AC3E}">
        <p14:creationId xmlns:p14="http://schemas.microsoft.com/office/powerpoint/2010/main" val="6305713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74638" y="457200"/>
            <a:ext cx="8512175" cy="609600"/>
          </a:xfrm>
        </p:spPr>
        <p:txBody>
          <a:bodyPr rtlCol="0">
            <a:normAutofit fontScale="90000"/>
          </a:bodyPr>
          <a:lstStyle/>
          <a:p>
            <a:pPr eaLnBrk="1" fontAlgn="auto" hangingPunct="1">
              <a:spcAft>
                <a:spcPts val="0"/>
              </a:spcAft>
              <a:defRPr/>
            </a:pPr>
            <a:r>
              <a:rPr lang="en-US" b="1" dirty="0">
                <a:latin typeface="Arial" charset="0"/>
                <a:ea typeface="+mj-ea"/>
                <a:cs typeface="+mj-cs"/>
              </a:rPr>
              <a:t>What is Problem-Based Learning?</a:t>
            </a:r>
            <a:r>
              <a:rPr lang="en-US" sz="3400" b="1" dirty="0">
                <a:latin typeface="Arial" charset="0"/>
                <a:ea typeface="+mj-ea"/>
                <a:cs typeface="+mj-cs"/>
              </a:rPr>
              <a:t> </a:t>
            </a:r>
            <a:endParaRPr lang="en-US" b="1" dirty="0">
              <a:solidFill>
                <a:srgbClr val="000000"/>
              </a:solidFill>
              <a:latin typeface="Times" charset="0"/>
              <a:ea typeface="+mj-ea"/>
              <a:cs typeface="+mj-cs"/>
            </a:endParaRPr>
          </a:p>
        </p:txBody>
      </p:sp>
      <p:sp>
        <p:nvSpPr>
          <p:cNvPr id="79875" name="Rectangle 3"/>
          <p:cNvSpPr>
            <a:spLocks noGrp="1" noChangeArrowheads="1"/>
          </p:cNvSpPr>
          <p:nvPr>
            <p:ph type="body" idx="1"/>
          </p:nvPr>
        </p:nvSpPr>
        <p:spPr>
          <a:xfrm>
            <a:off x="571500" y="1524000"/>
            <a:ext cx="8001000" cy="4648200"/>
          </a:xfrm>
        </p:spPr>
        <p:txBody>
          <a:bodyPr/>
          <a:lstStyle/>
          <a:p>
            <a:pPr eaLnBrk="1" hangingPunct="1">
              <a:lnSpc>
                <a:spcPct val="90000"/>
              </a:lnSpc>
            </a:pPr>
            <a:r>
              <a:rPr lang="en-US" altLang="en-US" sz="2800" smtClean="0">
                <a:latin typeface="Arial" pitchFamily="34" charset="0"/>
              </a:rPr>
              <a:t>PBL is curriculum-fueled and standards-based.</a:t>
            </a:r>
            <a:endParaRPr lang="en-US" altLang="en-US" sz="2400" smtClean="0">
              <a:latin typeface="Arial" pitchFamily="34" charset="0"/>
            </a:endParaRPr>
          </a:p>
          <a:p>
            <a:pPr eaLnBrk="1" hangingPunct="1">
              <a:lnSpc>
                <a:spcPct val="90000"/>
              </a:lnSpc>
              <a:buFont typeface="Wingdings" pitchFamily="2" charset="2"/>
              <a:buNone/>
            </a:pPr>
            <a:endParaRPr lang="en-US" altLang="en-US" sz="1000" smtClean="0">
              <a:latin typeface="Arial" pitchFamily="34" charset="0"/>
            </a:endParaRPr>
          </a:p>
          <a:p>
            <a:pPr eaLnBrk="1" hangingPunct="1">
              <a:lnSpc>
                <a:spcPct val="90000"/>
              </a:lnSpc>
            </a:pPr>
            <a:r>
              <a:rPr lang="en-US" altLang="en-US" sz="2800" smtClean="0">
                <a:latin typeface="Arial" pitchFamily="34" charset="0"/>
              </a:rPr>
              <a:t>PBL asks a question or poses a problem that ALL students can consider and find answers. Concrete, hands-on experiences come together during problem-based learning.</a:t>
            </a:r>
            <a:endParaRPr lang="en-US" altLang="en-US" sz="2400" smtClean="0">
              <a:latin typeface="Arial" pitchFamily="34" charset="0"/>
            </a:endParaRPr>
          </a:p>
          <a:p>
            <a:pPr eaLnBrk="1" hangingPunct="1">
              <a:lnSpc>
                <a:spcPct val="90000"/>
              </a:lnSpc>
              <a:buFont typeface="Wingdings" pitchFamily="2" charset="2"/>
              <a:buNone/>
            </a:pPr>
            <a:endParaRPr lang="en-US" altLang="en-US" sz="1000" smtClean="0">
              <a:latin typeface="Arial" pitchFamily="34" charset="0"/>
            </a:endParaRPr>
          </a:p>
          <a:p>
            <a:pPr eaLnBrk="1" hangingPunct="1">
              <a:lnSpc>
                <a:spcPct val="90000"/>
              </a:lnSpc>
            </a:pPr>
            <a:r>
              <a:rPr lang="en-US" altLang="en-US" sz="2800" smtClean="0">
                <a:latin typeface="Arial" pitchFamily="34" charset="0"/>
              </a:rPr>
              <a:t>PBL allows students to investigate issues and topics in real-world problems.</a:t>
            </a:r>
            <a:endParaRPr lang="en-US" altLang="en-US" sz="2400" smtClean="0">
              <a:latin typeface="Arial" pitchFamily="34" charset="0"/>
            </a:endParaRPr>
          </a:p>
          <a:p>
            <a:pPr eaLnBrk="1" hangingPunct="1">
              <a:lnSpc>
                <a:spcPct val="90000"/>
              </a:lnSpc>
              <a:buFont typeface="Wingdings" pitchFamily="2" charset="2"/>
              <a:buNone/>
            </a:pPr>
            <a:endParaRPr lang="en-US" altLang="en-US" sz="1000" smtClean="0">
              <a:latin typeface="Arial" pitchFamily="34" charset="0"/>
            </a:endParaRPr>
          </a:p>
          <a:p>
            <a:pPr eaLnBrk="1" hangingPunct="1">
              <a:lnSpc>
                <a:spcPct val="90000"/>
              </a:lnSpc>
            </a:pPr>
            <a:r>
              <a:rPr lang="en-US" altLang="en-US" sz="2800" smtClean="0">
                <a:latin typeface="Arial" pitchFamily="34" charset="0"/>
              </a:rPr>
              <a:t>PBL fosters abstract, intellectual tasks to explore complex issues.</a:t>
            </a:r>
            <a:endParaRPr lang="en-US" altLang="en-US" sz="2400" smtClean="0">
              <a:latin typeface="Arial" pitchFamily="34" charset="0"/>
            </a:endParaRPr>
          </a:p>
        </p:txBody>
      </p:sp>
    </p:spTree>
    <p:extLst>
      <p:ext uri="{BB962C8B-B14F-4D97-AF65-F5344CB8AC3E}">
        <p14:creationId xmlns:p14="http://schemas.microsoft.com/office/powerpoint/2010/main" val="2243892466"/>
      </p:ext>
    </p:extLst>
  </p:cSld>
  <p:clrMapOvr>
    <a:masterClrMapping/>
  </p:clrMapOvr>
  <p:transition>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pPr eaLnBrk="1" hangingPunct="1"/>
            <a:r>
              <a:rPr lang="en-US" altLang="en-US" b="1" smtClean="0"/>
              <a:t>Transformation</a:t>
            </a:r>
          </a:p>
        </p:txBody>
      </p:sp>
      <p:sp>
        <p:nvSpPr>
          <p:cNvPr id="80899" name="Content Placeholder 2"/>
          <p:cNvSpPr>
            <a:spLocks noGrp="1"/>
          </p:cNvSpPr>
          <p:nvPr>
            <p:ph idx="1"/>
          </p:nvPr>
        </p:nvSpPr>
        <p:spPr/>
        <p:txBody>
          <a:bodyPr/>
          <a:lstStyle/>
          <a:p>
            <a:pPr eaLnBrk="1" hangingPunct="1"/>
            <a:r>
              <a:rPr lang="en-US" altLang="en-US" smtClean="0"/>
              <a:t>The teacher cultivates a rich learning environment, where blending choice of technology tools with student-initiated investigations, discussions, compositions, or projects, across any content area, is promoted.	</a:t>
            </a:r>
          </a:p>
          <a:p>
            <a:pPr eaLnBrk="1" hangingPunct="1"/>
            <a:endParaRPr lang="en-US" altLang="en-US" smtClean="0"/>
          </a:p>
        </p:txBody>
      </p:sp>
    </p:spTree>
    <p:extLst>
      <p:ext uri="{BB962C8B-B14F-4D97-AF65-F5344CB8AC3E}">
        <p14:creationId xmlns:p14="http://schemas.microsoft.com/office/powerpoint/2010/main" val="15005154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81000" y="457200"/>
            <a:ext cx="8610600" cy="609600"/>
          </a:xfrm>
        </p:spPr>
        <p:txBody>
          <a:bodyPr rtlCol="0">
            <a:normAutofit fontScale="90000"/>
          </a:bodyPr>
          <a:lstStyle/>
          <a:p>
            <a:pPr eaLnBrk="1" fontAlgn="auto" hangingPunct="1">
              <a:spcAft>
                <a:spcPts val="0"/>
              </a:spcAft>
              <a:defRPr/>
            </a:pPr>
            <a:r>
              <a:rPr lang="en-US" sz="3400" b="1" dirty="0">
                <a:latin typeface="Arial" charset="0"/>
                <a:ea typeface="+mj-ea"/>
                <a:cs typeface="+mj-cs"/>
              </a:rPr>
              <a:t>How Does Problem-Based Learning Work?</a:t>
            </a:r>
            <a:endParaRPr lang="en-US" b="1" dirty="0">
              <a:solidFill>
                <a:srgbClr val="000000"/>
              </a:solidFill>
              <a:latin typeface="Times" charset="0"/>
              <a:ea typeface="+mj-ea"/>
              <a:cs typeface="+mj-cs"/>
            </a:endParaRPr>
          </a:p>
        </p:txBody>
      </p:sp>
      <p:sp>
        <p:nvSpPr>
          <p:cNvPr id="19459" name="Rectangle 3"/>
          <p:cNvSpPr>
            <a:spLocks noGrp="1" noChangeArrowheads="1"/>
          </p:cNvSpPr>
          <p:nvPr>
            <p:ph type="body" idx="1"/>
          </p:nvPr>
        </p:nvSpPr>
        <p:spPr>
          <a:xfrm>
            <a:off x="762000" y="1524000"/>
            <a:ext cx="7543800" cy="4572000"/>
          </a:xfrm>
        </p:spPr>
        <p:txBody>
          <a:bodyPr rtlCol="0">
            <a:normAutofit lnSpcReduction="10000"/>
          </a:bodyPr>
          <a:lstStyle/>
          <a:p>
            <a:pPr eaLnBrk="1" fontAlgn="auto" hangingPunct="1">
              <a:spcAft>
                <a:spcPts val="0"/>
              </a:spcAft>
              <a:buFont typeface="Arial"/>
              <a:buChar char="•"/>
              <a:defRPr/>
            </a:pPr>
            <a:r>
              <a:rPr lang="en-US" dirty="0">
                <a:latin typeface="Arial" charset="0"/>
                <a:ea typeface="+mn-ea"/>
                <a:cs typeface="+mn-cs"/>
              </a:rPr>
              <a:t>Question</a:t>
            </a:r>
            <a:endParaRPr lang="en-US" sz="2400" dirty="0">
              <a:latin typeface="Arial" charset="0"/>
              <a:ea typeface="+mn-ea"/>
              <a:cs typeface="+mn-cs"/>
            </a:endParaRPr>
          </a:p>
          <a:p>
            <a:pPr eaLnBrk="1" fontAlgn="auto" hangingPunct="1">
              <a:spcAft>
                <a:spcPts val="0"/>
              </a:spcAft>
              <a:buFont typeface="Wingdings" charset="0"/>
              <a:buNone/>
              <a:defRPr/>
            </a:pPr>
            <a:endParaRPr lang="en-US" sz="1200" dirty="0">
              <a:latin typeface="Arial" charset="0"/>
              <a:ea typeface="+mn-ea"/>
              <a:cs typeface="+mn-cs"/>
            </a:endParaRPr>
          </a:p>
          <a:p>
            <a:pPr eaLnBrk="1" fontAlgn="auto" hangingPunct="1">
              <a:spcAft>
                <a:spcPts val="0"/>
              </a:spcAft>
              <a:buFont typeface="Arial"/>
              <a:buChar char="•"/>
              <a:defRPr/>
            </a:pPr>
            <a:r>
              <a:rPr lang="en-US" dirty="0">
                <a:latin typeface="Arial" charset="0"/>
                <a:ea typeface="+mn-ea"/>
                <a:cs typeface="+mn-cs"/>
              </a:rPr>
              <a:t>Plan</a:t>
            </a:r>
            <a:endParaRPr lang="en-US" sz="2400" dirty="0">
              <a:latin typeface="Arial" charset="0"/>
              <a:ea typeface="+mn-ea"/>
              <a:cs typeface="+mn-cs"/>
            </a:endParaRPr>
          </a:p>
          <a:p>
            <a:pPr eaLnBrk="1" fontAlgn="auto" hangingPunct="1">
              <a:spcAft>
                <a:spcPts val="0"/>
              </a:spcAft>
              <a:buFont typeface="Wingdings" charset="0"/>
              <a:buNone/>
              <a:defRPr/>
            </a:pPr>
            <a:endParaRPr lang="en-US" sz="1200" dirty="0">
              <a:latin typeface="Arial" charset="0"/>
              <a:ea typeface="+mn-ea"/>
              <a:cs typeface="+mn-cs"/>
            </a:endParaRPr>
          </a:p>
          <a:p>
            <a:pPr eaLnBrk="1" fontAlgn="auto" hangingPunct="1">
              <a:spcAft>
                <a:spcPts val="0"/>
              </a:spcAft>
              <a:buFont typeface="Arial"/>
              <a:buChar char="•"/>
              <a:defRPr/>
            </a:pPr>
            <a:r>
              <a:rPr lang="en-US" dirty="0">
                <a:latin typeface="Arial" charset="0"/>
                <a:ea typeface="+mn-ea"/>
                <a:cs typeface="+mn-cs"/>
              </a:rPr>
              <a:t>Schedule</a:t>
            </a:r>
            <a:endParaRPr lang="en-US" sz="2400" dirty="0">
              <a:latin typeface="Arial" charset="0"/>
              <a:ea typeface="+mn-ea"/>
              <a:cs typeface="+mn-cs"/>
            </a:endParaRPr>
          </a:p>
          <a:p>
            <a:pPr eaLnBrk="1" fontAlgn="auto" hangingPunct="1">
              <a:spcAft>
                <a:spcPts val="0"/>
              </a:spcAft>
              <a:buFont typeface="Wingdings" charset="0"/>
              <a:buNone/>
              <a:defRPr/>
            </a:pPr>
            <a:endParaRPr lang="en-US" sz="1200" dirty="0">
              <a:latin typeface="Arial" charset="0"/>
              <a:ea typeface="+mn-ea"/>
              <a:cs typeface="+mn-cs"/>
            </a:endParaRPr>
          </a:p>
          <a:p>
            <a:pPr eaLnBrk="1" fontAlgn="auto" hangingPunct="1">
              <a:spcAft>
                <a:spcPts val="0"/>
              </a:spcAft>
              <a:buFont typeface="Arial"/>
              <a:buChar char="•"/>
              <a:defRPr/>
            </a:pPr>
            <a:r>
              <a:rPr lang="en-US" dirty="0">
                <a:latin typeface="Arial" charset="0"/>
                <a:ea typeface="+mn-ea"/>
                <a:cs typeface="+mn-cs"/>
              </a:rPr>
              <a:t>Monitor</a:t>
            </a:r>
            <a:endParaRPr lang="en-US" sz="2400" dirty="0">
              <a:latin typeface="Arial" charset="0"/>
              <a:ea typeface="+mn-ea"/>
              <a:cs typeface="+mn-cs"/>
            </a:endParaRPr>
          </a:p>
          <a:p>
            <a:pPr eaLnBrk="1" fontAlgn="auto" hangingPunct="1">
              <a:spcAft>
                <a:spcPts val="0"/>
              </a:spcAft>
              <a:buFont typeface="Wingdings" charset="0"/>
              <a:buNone/>
              <a:defRPr/>
            </a:pPr>
            <a:endParaRPr lang="en-US" sz="1200" dirty="0">
              <a:latin typeface="Arial" charset="0"/>
              <a:ea typeface="+mn-ea"/>
              <a:cs typeface="+mn-cs"/>
            </a:endParaRPr>
          </a:p>
          <a:p>
            <a:pPr eaLnBrk="1" fontAlgn="auto" hangingPunct="1">
              <a:spcAft>
                <a:spcPts val="0"/>
              </a:spcAft>
              <a:buFont typeface="Arial"/>
              <a:buChar char="•"/>
              <a:defRPr/>
            </a:pPr>
            <a:r>
              <a:rPr lang="en-US" dirty="0">
                <a:latin typeface="Arial" charset="0"/>
                <a:ea typeface="+mn-ea"/>
                <a:cs typeface="+mn-cs"/>
              </a:rPr>
              <a:t>Assess</a:t>
            </a:r>
            <a:endParaRPr lang="en-US" sz="2400" dirty="0">
              <a:latin typeface="Arial" charset="0"/>
              <a:ea typeface="+mn-ea"/>
              <a:cs typeface="+mn-cs"/>
            </a:endParaRPr>
          </a:p>
          <a:p>
            <a:pPr eaLnBrk="1" fontAlgn="auto" hangingPunct="1">
              <a:spcAft>
                <a:spcPts val="0"/>
              </a:spcAft>
              <a:buFont typeface="Wingdings" charset="0"/>
              <a:buNone/>
              <a:defRPr/>
            </a:pPr>
            <a:endParaRPr lang="en-US" sz="1200" dirty="0">
              <a:latin typeface="Arial" charset="0"/>
              <a:ea typeface="+mn-ea"/>
              <a:cs typeface="+mn-cs"/>
            </a:endParaRPr>
          </a:p>
          <a:p>
            <a:pPr eaLnBrk="1" fontAlgn="auto" hangingPunct="1">
              <a:spcAft>
                <a:spcPts val="0"/>
              </a:spcAft>
              <a:buFont typeface="Arial"/>
              <a:buChar char="•"/>
              <a:defRPr/>
            </a:pPr>
            <a:r>
              <a:rPr lang="en-US" dirty="0">
                <a:latin typeface="Arial" charset="0"/>
                <a:ea typeface="+mn-ea"/>
                <a:cs typeface="+mn-cs"/>
              </a:rPr>
              <a:t>Evaluate</a:t>
            </a:r>
            <a:endParaRPr lang="en-US" sz="2400" dirty="0">
              <a:latin typeface="Arial" charset="0"/>
              <a:ea typeface="+mn-ea"/>
              <a:cs typeface="+mn-cs"/>
            </a:endParaRPr>
          </a:p>
        </p:txBody>
      </p:sp>
    </p:spTree>
    <p:extLst>
      <p:ext uri="{BB962C8B-B14F-4D97-AF65-F5344CB8AC3E}">
        <p14:creationId xmlns:p14="http://schemas.microsoft.com/office/powerpoint/2010/main" val="2383664930"/>
      </p:ext>
    </p:extLst>
  </p:cSld>
  <p:clrMapOvr>
    <a:masterClrMapping/>
  </p:clrMapOvr>
  <p:transition>
    <p:dissolv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Content Placeholder 2"/>
          <p:cNvSpPr>
            <a:spLocks noGrp="1"/>
          </p:cNvSpPr>
          <p:nvPr>
            <p:ph idx="1"/>
          </p:nvPr>
        </p:nvSpPr>
        <p:spPr>
          <a:xfrm>
            <a:off x="192088" y="295275"/>
            <a:ext cx="8818562" cy="6419850"/>
          </a:xfrm>
        </p:spPr>
        <p:txBody>
          <a:bodyPr/>
          <a:lstStyle/>
          <a:p>
            <a:pPr eaLnBrk="1" hangingPunct="1">
              <a:lnSpc>
                <a:spcPct val="80000"/>
              </a:lnSpc>
            </a:pPr>
            <a:r>
              <a:rPr lang="en-US" altLang="en-US" dirty="0" smtClean="0">
                <a:solidFill>
                  <a:srgbClr val="000000"/>
                </a:solidFill>
              </a:rPr>
              <a:t>Problem-based learning, as with all lessons, requires much preparation and planning.</a:t>
            </a:r>
          </a:p>
          <a:p>
            <a:pPr eaLnBrk="1" hangingPunct="1">
              <a:lnSpc>
                <a:spcPct val="80000"/>
              </a:lnSpc>
            </a:pPr>
            <a:endParaRPr lang="en-US" altLang="en-US" dirty="0" smtClean="0">
              <a:solidFill>
                <a:srgbClr val="000000"/>
              </a:solidFill>
            </a:endParaRPr>
          </a:p>
          <a:p>
            <a:pPr eaLnBrk="1" hangingPunct="1">
              <a:lnSpc>
                <a:spcPct val="80000"/>
              </a:lnSpc>
            </a:pPr>
            <a:r>
              <a:rPr lang="en-US" altLang="en-US" dirty="0" smtClean="0">
                <a:solidFill>
                  <a:srgbClr val="000000"/>
                </a:solidFill>
              </a:rPr>
              <a:t>When designing the project and the student question that will launch the project, it is essential that you have in mind exactly which </a:t>
            </a:r>
            <a:r>
              <a:rPr lang="en-US" altLang="en-US" b="1" dirty="0" smtClean="0">
                <a:solidFill>
                  <a:srgbClr val="000000"/>
                </a:solidFill>
              </a:rPr>
              <a:t>content standards will be addressed.</a:t>
            </a:r>
          </a:p>
          <a:p>
            <a:pPr eaLnBrk="1" hangingPunct="1">
              <a:lnSpc>
                <a:spcPct val="80000"/>
              </a:lnSpc>
            </a:pPr>
            <a:endParaRPr lang="en-US" altLang="en-US" dirty="0" smtClean="0">
              <a:solidFill>
                <a:srgbClr val="000000"/>
              </a:solidFill>
            </a:endParaRPr>
          </a:p>
          <a:p>
            <a:pPr eaLnBrk="1" hangingPunct="1">
              <a:lnSpc>
                <a:spcPct val="80000"/>
              </a:lnSpc>
            </a:pPr>
            <a:r>
              <a:rPr lang="en-US" altLang="en-US" dirty="0" smtClean="0">
                <a:solidFill>
                  <a:srgbClr val="000000"/>
                </a:solidFill>
              </a:rPr>
              <a:t>Once these standards are in mind, then devise a plan that will </a:t>
            </a:r>
            <a:r>
              <a:rPr lang="en-US" altLang="en-US" b="1" dirty="0" smtClean="0">
                <a:solidFill>
                  <a:srgbClr val="000000"/>
                </a:solidFill>
              </a:rPr>
              <a:t>integrate as many subjects </a:t>
            </a:r>
            <a:r>
              <a:rPr lang="en-US" altLang="en-US" dirty="0" smtClean="0">
                <a:solidFill>
                  <a:srgbClr val="000000"/>
                </a:solidFill>
              </a:rPr>
              <a:t>as possible and appropriate into the project. </a:t>
            </a:r>
            <a:endParaRPr lang="en-US" altLang="en-US" dirty="0" smtClean="0">
              <a:solidFill>
                <a:srgbClr val="000000"/>
              </a:solidFill>
            </a:endParaRPr>
          </a:p>
          <a:p>
            <a:pPr eaLnBrk="1" hangingPunct="1">
              <a:lnSpc>
                <a:spcPct val="80000"/>
              </a:lnSpc>
            </a:pPr>
            <a:r>
              <a:rPr lang="en-US" altLang="en-US" dirty="0" smtClean="0">
                <a:solidFill>
                  <a:srgbClr val="000000"/>
                </a:solidFill>
              </a:rPr>
              <a:t>Have </a:t>
            </a:r>
            <a:r>
              <a:rPr lang="en-US" altLang="en-US" dirty="0" smtClean="0">
                <a:solidFill>
                  <a:srgbClr val="000000"/>
                </a:solidFill>
              </a:rPr>
              <a:t>in mind what materials and resources will be accessible to the students to assist them.</a:t>
            </a:r>
          </a:p>
          <a:p>
            <a:pPr eaLnBrk="1" hangingPunct="1">
              <a:lnSpc>
                <a:spcPct val="80000"/>
              </a:lnSpc>
            </a:pPr>
            <a:endParaRPr lang="en-US" altLang="en-US" sz="600" dirty="0" smtClean="0">
              <a:solidFill>
                <a:srgbClr val="000000"/>
              </a:solidFill>
            </a:endParaRPr>
          </a:p>
        </p:txBody>
      </p:sp>
    </p:spTree>
    <p:extLst>
      <p:ext uri="{BB962C8B-B14F-4D97-AF65-F5344CB8AC3E}">
        <p14:creationId xmlns:p14="http://schemas.microsoft.com/office/powerpoint/2010/main" val="16268922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fontScale="92500" lnSpcReduction="10000"/>
          </a:bodyPr>
          <a:lstStyle/>
          <a:p>
            <a:pPr>
              <a:lnSpc>
                <a:spcPct val="80000"/>
              </a:lnSpc>
            </a:pPr>
            <a:r>
              <a:rPr lang="en-US" altLang="en-US" dirty="0" smtClean="0">
                <a:solidFill>
                  <a:srgbClr val="000000"/>
                </a:solidFill>
              </a:rPr>
              <a:t>Consider the </a:t>
            </a:r>
            <a:r>
              <a:rPr lang="en-US" altLang="en-US" dirty="0">
                <a:solidFill>
                  <a:srgbClr val="000000"/>
                </a:solidFill>
              </a:rPr>
              <a:t>time allotment will be given to the </a:t>
            </a:r>
            <a:r>
              <a:rPr lang="en-US" altLang="en-US" dirty="0" smtClean="0">
                <a:solidFill>
                  <a:srgbClr val="000000"/>
                </a:solidFill>
              </a:rPr>
              <a:t>project. </a:t>
            </a:r>
            <a:r>
              <a:rPr lang="en-US" altLang="en-US" dirty="0">
                <a:solidFill>
                  <a:srgbClr val="000000"/>
                </a:solidFill>
              </a:rPr>
              <a:t>Will this project be conducted during the entire school day or during dedicated blocks of time? How many days will be devoted to the project?</a:t>
            </a:r>
          </a:p>
          <a:p>
            <a:pPr>
              <a:lnSpc>
                <a:spcPct val="80000"/>
              </a:lnSpc>
            </a:pPr>
            <a:endParaRPr lang="en-US" altLang="en-US" sz="800" dirty="0">
              <a:solidFill>
                <a:srgbClr val="000000"/>
              </a:solidFill>
            </a:endParaRPr>
          </a:p>
          <a:p>
            <a:pPr>
              <a:lnSpc>
                <a:spcPct val="80000"/>
              </a:lnSpc>
            </a:pPr>
            <a:r>
              <a:rPr lang="en-US" altLang="en-US" dirty="0">
                <a:solidFill>
                  <a:srgbClr val="000000"/>
                </a:solidFill>
              </a:rPr>
              <a:t>Students will need to be given direction for managing their time, a definite life skill.</a:t>
            </a:r>
          </a:p>
          <a:p>
            <a:pPr>
              <a:lnSpc>
                <a:spcPct val="80000"/>
              </a:lnSpc>
            </a:pPr>
            <a:endParaRPr lang="en-US" altLang="en-US" sz="800" dirty="0">
              <a:solidFill>
                <a:srgbClr val="000000"/>
              </a:solidFill>
            </a:endParaRPr>
          </a:p>
          <a:p>
            <a:pPr>
              <a:lnSpc>
                <a:spcPct val="80000"/>
              </a:lnSpc>
            </a:pPr>
            <a:r>
              <a:rPr lang="en-US" altLang="en-US" dirty="0">
                <a:solidFill>
                  <a:srgbClr val="000000"/>
                </a:solidFill>
              </a:rPr>
              <a:t>Finally, have a means for assessing your students</a:t>
            </a:r>
            <a:r>
              <a:rPr lang="ja-JP" altLang="en-US" dirty="0">
                <a:solidFill>
                  <a:srgbClr val="000000"/>
                </a:solidFill>
              </a:rPr>
              <a:t>’</a:t>
            </a:r>
            <a:r>
              <a:rPr lang="en-US" altLang="ja-JP" dirty="0">
                <a:solidFill>
                  <a:srgbClr val="000000"/>
                </a:solidFill>
              </a:rPr>
              <a:t> completion of the project. Did the students </a:t>
            </a:r>
            <a:r>
              <a:rPr lang="en-US" altLang="ja-JP" b="1" dirty="0">
                <a:solidFill>
                  <a:srgbClr val="000000"/>
                </a:solidFill>
              </a:rPr>
              <a:t>master the content</a:t>
            </a:r>
            <a:r>
              <a:rPr lang="en-US" altLang="ja-JP" dirty="0">
                <a:solidFill>
                  <a:srgbClr val="000000"/>
                </a:solidFill>
              </a:rPr>
              <a:t>? Were they able to apply their new knowledge and skills? </a:t>
            </a:r>
          </a:p>
          <a:p>
            <a:pPr>
              <a:lnSpc>
                <a:spcPct val="80000"/>
              </a:lnSpc>
            </a:pPr>
            <a:endParaRPr lang="en-US" altLang="en-US" sz="800" dirty="0">
              <a:solidFill>
                <a:srgbClr val="000000"/>
              </a:solidFill>
            </a:endParaRPr>
          </a:p>
          <a:p>
            <a:pPr>
              <a:lnSpc>
                <a:spcPct val="80000"/>
              </a:lnSpc>
            </a:pPr>
            <a:r>
              <a:rPr lang="en-US" altLang="en-US" dirty="0">
                <a:solidFill>
                  <a:srgbClr val="000000"/>
                </a:solidFill>
              </a:rPr>
              <a:t>The </a:t>
            </a:r>
            <a:r>
              <a:rPr lang="en-US" altLang="en-US" b="1" dirty="0">
                <a:solidFill>
                  <a:srgbClr val="000000"/>
                </a:solidFill>
              </a:rPr>
              <a:t>question</a:t>
            </a:r>
            <a:r>
              <a:rPr lang="en-US" altLang="en-US" dirty="0">
                <a:solidFill>
                  <a:srgbClr val="000000"/>
                </a:solidFill>
              </a:rPr>
              <a:t> that launches your project-based learning lesson must be one that engages the students. It will pose a problem or a situation that the students can tackle knowing that there is no ONE answer or solution.</a:t>
            </a:r>
          </a:p>
          <a:p>
            <a:endParaRPr lang="en-US" dirty="0"/>
          </a:p>
        </p:txBody>
      </p:sp>
    </p:spTree>
    <p:extLst>
      <p:ext uri="{BB962C8B-B14F-4D97-AF65-F5344CB8AC3E}">
        <p14:creationId xmlns:p14="http://schemas.microsoft.com/office/powerpoint/2010/main" val="14301969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276600" y="457200"/>
            <a:ext cx="2667000" cy="609600"/>
          </a:xfrm>
        </p:spPr>
        <p:txBody>
          <a:bodyPr rtlCol="0">
            <a:normAutofit fontScale="90000"/>
          </a:bodyPr>
          <a:lstStyle/>
          <a:p>
            <a:pPr eaLnBrk="1" fontAlgn="auto" hangingPunct="1">
              <a:spcAft>
                <a:spcPts val="0"/>
              </a:spcAft>
              <a:defRPr/>
            </a:pPr>
            <a:r>
              <a:rPr lang="en-US" b="1" dirty="0">
                <a:latin typeface="Arial" charset="0"/>
                <a:ea typeface="+mj-ea"/>
                <a:cs typeface="+mj-cs"/>
              </a:rPr>
              <a:t>Question</a:t>
            </a:r>
            <a:endParaRPr lang="en-US" b="1" dirty="0">
              <a:solidFill>
                <a:srgbClr val="000000"/>
              </a:solidFill>
              <a:latin typeface="Times" charset="0"/>
              <a:ea typeface="+mj-ea"/>
              <a:cs typeface="+mj-cs"/>
            </a:endParaRPr>
          </a:p>
        </p:txBody>
      </p:sp>
      <p:sp>
        <p:nvSpPr>
          <p:cNvPr id="20483" name="Rectangle 3"/>
          <p:cNvSpPr>
            <a:spLocks noGrp="1" noChangeArrowheads="1"/>
          </p:cNvSpPr>
          <p:nvPr>
            <p:ph type="body" idx="1"/>
          </p:nvPr>
        </p:nvSpPr>
        <p:spPr>
          <a:xfrm>
            <a:off x="609600" y="1295400"/>
            <a:ext cx="7772400" cy="4800600"/>
          </a:xfrm>
        </p:spPr>
        <p:txBody>
          <a:bodyPr rtlCol="0">
            <a:normAutofit/>
          </a:bodyPr>
          <a:lstStyle/>
          <a:p>
            <a:pPr eaLnBrk="1" fontAlgn="auto" hangingPunct="1">
              <a:lnSpc>
                <a:spcPct val="90000"/>
              </a:lnSpc>
              <a:spcAft>
                <a:spcPts val="0"/>
              </a:spcAft>
              <a:buFont typeface="Arial"/>
              <a:buChar char="•"/>
              <a:defRPr/>
            </a:pPr>
            <a:r>
              <a:rPr lang="en-US" sz="3800" dirty="0">
                <a:latin typeface="Arial" charset="0"/>
                <a:ea typeface="+mn-ea"/>
                <a:cs typeface="+mn-cs"/>
              </a:rPr>
              <a:t>Start with the Essential Question.</a:t>
            </a:r>
            <a:endParaRPr lang="en-US" sz="4000" dirty="0">
              <a:latin typeface="Arial" charset="0"/>
              <a:ea typeface="+mn-ea"/>
              <a:cs typeface="+mn-cs"/>
            </a:endParaRPr>
          </a:p>
          <a:p>
            <a:pPr eaLnBrk="1" fontAlgn="auto" hangingPunct="1">
              <a:lnSpc>
                <a:spcPct val="90000"/>
              </a:lnSpc>
              <a:spcAft>
                <a:spcPts val="0"/>
              </a:spcAft>
              <a:buFont typeface="Wingdings" charset="0"/>
              <a:buNone/>
              <a:defRPr/>
            </a:pPr>
            <a:endParaRPr lang="en-US" sz="1000" dirty="0">
              <a:latin typeface="Arial" charset="0"/>
              <a:ea typeface="+mn-ea"/>
              <a:cs typeface="+mn-cs"/>
            </a:endParaRPr>
          </a:p>
          <a:p>
            <a:pPr eaLnBrk="1" fontAlgn="auto" hangingPunct="1">
              <a:lnSpc>
                <a:spcPct val="110000"/>
              </a:lnSpc>
              <a:spcAft>
                <a:spcPts val="0"/>
              </a:spcAft>
              <a:buFont typeface="Arial"/>
              <a:buChar char="•"/>
              <a:defRPr/>
            </a:pPr>
            <a:r>
              <a:rPr lang="en-US" sz="3800" dirty="0">
                <a:latin typeface="Arial" charset="0"/>
                <a:ea typeface="+mn-ea"/>
                <a:cs typeface="+mn-cs"/>
              </a:rPr>
              <a:t>Take a real-world topic and begin an in-depth investigation.</a:t>
            </a:r>
            <a:endParaRPr lang="en-US" sz="4000" dirty="0">
              <a:latin typeface="Arial" charset="0"/>
              <a:ea typeface="+mn-ea"/>
              <a:cs typeface="+mn-cs"/>
            </a:endParaRPr>
          </a:p>
          <a:p>
            <a:pPr eaLnBrk="1" fontAlgn="auto" hangingPunct="1">
              <a:lnSpc>
                <a:spcPct val="90000"/>
              </a:lnSpc>
              <a:spcAft>
                <a:spcPts val="0"/>
              </a:spcAft>
              <a:buFont typeface="Wingdings" charset="0"/>
              <a:buNone/>
              <a:defRPr/>
            </a:pPr>
            <a:endParaRPr lang="en-US" sz="1000" dirty="0">
              <a:latin typeface="Arial" charset="0"/>
              <a:ea typeface="+mn-ea"/>
              <a:cs typeface="+mn-cs"/>
            </a:endParaRPr>
          </a:p>
          <a:p>
            <a:pPr eaLnBrk="1" fontAlgn="auto" hangingPunct="1">
              <a:lnSpc>
                <a:spcPct val="110000"/>
              </a:lnSpc>
              <a:spcAft>
                <a:spcPts val="0"/>
              </a:spcAft>
              <a:buFont typeface="Arial"/>
              <a:buChar char="•"/>
              <a:defRPr/>
            </a:pPr>
            <a:r>
              <a:rPr lang="en-US" sz="3800" dirty="0">
                <a:latin typeface="Arial" charset="0"/>
                <a:ea typeface="+mn-ea"/>
                <a:cs typeface="+mn-cs"/>
              </a:rPr>
              <a:t>Make sure it is relevant to your students</a:t>
            </a:r>
            <a:r>
              <a:rPr lang="en-US" sz="3800" dirty="0" smtClean="0">
                <a:latin typeface="Arial" charset="0"/>
                <a:ea typeface="+mn-ea"/>
                <a:cs typeface="+mn-cs"/>
              </a:rPr>
              <a:t>.</a:t>
            </a:r>
            <a:endParaRPr lang="en-US" sz="3800" dirty="0" smtClean="0">
              <a:latin typeface="Arial" charset="0"/>
              <a:ea typeface="+mn-ea"/>
              <a:cs typeface="+mn-cs"/>
            </a:endParaRPr>
          </a:p>
        </p:txBody>
      </p:sp>
    </p:spTree>
    <p:extLst>
      <p:ext uri="{BB962C8B-B14F-4D97-AF65-F5344CB8AC3E}">
        <p14:creationId xmlns:p14="http://schemas.microsoft.com/office/powerpoint/2010/main" val="2741100811"/>
      </p:ext>
    </p:extLst>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noFill/>
        </p:spPr>
        <p:txBody>
          <a:bodyPr/>
          <a:lstStyle/>
          <a:p>
            <a:pPr eaLnBrk="1" hangingPunct="1"/>
            <a:r>
              <a:rPr lang="en-US" altLang="en-US" smtClean="0"/>
              <a:t> </a:t>
            </a:r>
          </a:p>
        </p:txBody>
      </p:sp>
      <p:sp>
        <p:nvSpPr>
          <p:cNvPr id="49155" name="AutoShape 4"/>
          <p:cNvSpPr>
            <a:spLocks noChangeArrowheads="1"/>
          </p:cNvSpPr>
          <p:nvPr/>
        </p:nvSpPr>
        <p:spPr bwMode="auto">
          <a:xfrm>
            <a:off x="1425575" y="539750"/>
            <a:ext cx="6400800" cy="1295400"/>
          </a:xfrm>
          <a:prstGeom prst="roundRect">
            <a:avLst>
              <a:gd name="adj" fmla="val 12495"/>
            </a:avLst>
          </a:prstGeom>
          <a:solidFill>
            <a:srgbClr val="FF6600"/>
          </a:solidFill>
          <a:ln w="76200">
            <a:solidFill>
              <a:schemeClr val="tx1"/>
            </a:solidFill>
            <a:round/>
            <a:headEnd/>
            <a:tailEnd/>
          </a:ln>
        </p:spPr>
        <p:txBody>
          <a:bodyPr wrap="none" anchor="ct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endParaRPr lang="en-US" altLang="en-US" sz="1800"/>
          </a:p>
        </p:txBody>
      </p:sp>
      <p:sp>
        <p:nvSpPr>
          <p:cNvPr id="49156" name="Rectangle 5"/>
          <p:cNvSpPr>
            <a:spLocks noChangeArrowheads="1"/>
          </p:cNvSpPr>
          <p:nvPr/>
        </p:nvSpPr>
        <p:spPr bwMode="auto">
          <a:xfrm>
            <a:off x="1158875" y="654050"/>
            <a:ext cx="716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eaLnBrk="1" hangingPunct="1">
              <a:lnSpc>
                <a:spcPct val="90000"/>
              </a:lnSpc>
              <a:spcBef>
                <a:spcPct val="0"/>
              </a:spcBef>
              <a:buFontTx/>
              <a:buNone/>
            </a:pPr>
            <a:r>
              <a:rPr lang="en-US" altLang="en-US" sz="6000" b="1">
                <a:solidFill>
                  <a:srgbClr val="00569C"/>
                </a:solidFill>
                <a:latin typeface="New York" charset="0"/>
              </a:rPr>
              <a:t>Instruction</a:t>
            </a:r>
          </a:p>
        </p:txBody>
      </p:sp>
      <p:sp>
        <p:nvSpPr>
          <p:cNvPr id="49157" name="Line 6"/>
          <p:cNvSpPr>
            <a:spLocks noChangeShapeType="1"/>
          </p:cNvSpPr>
          <p:nvPr/>
        </p:nvSpPr>
        <p:spPr bwMode="auto">
          <a:xfrm>
            <a:off x="1844675" y="2203450"/>
            <a:ext cx="0" cy="39116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9158" name="Line 7"/>
          <p:cNvSpPr>
            <a:spLocks noChangeShapeType="1"/>
          </p:cNvSpPr>
          <p:nvPr/>
        </p:nvSpPr>
        <p:spPr bwMode="auto">
          <a:xfrm>
            <a:off x="1870075" y="6140450"/>
            <a:ext cx="5740400" cy="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9159" name="Rectangle 8"/>
          <p:cNvSpPr>
            <a:spLocks noChangeArrowheads="1"/>
          </p:cNvSpPr>
          <p:nvPr/>
        </p:nvSpPr>
        <p:spPr bwMode="auto">
          <a:xfrm>
            <a:off x="1588" y="3625850"/>
            <a:ext cx="17303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wrap="none" lIns="90488" tIns="44450" rIns="90488" bIns="44450">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US" altLang="en-US" sz="3600" b="1">
                <a:latin typeface="New York" charset="0"/>
              </a:rPr>
              <a:t>RIGOR</a:t>
            </a:r>
          </a:p>
        </p:txBody>
      </p:sp>
      <p:sp>
        <p:nvSpPr>
          <p:cNvPr id="49160" name="Rectangle 9"/>
          <p:cNvSpPr>
            <a:spLocks noChangeArrowheads="1"/>
          </p:cNvSpPr>
          <p:nvPr/>
        </p:nvSpPr>
        <p:spPr bwMode="auto">
          <a:xfrm>
            <a:off x="2744788" y="6216650"/>
            <a:ext cx="30511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wrap="none" lIns="90488" tIns="44450" rIns="90488" bIns="44450">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US" altLang="en-US" sz="3600" b="1">
                <a:latin typeface="New York" charset="0"/>
              </a:rPr>
              <a:t>RELEVANCE</a:t>
            </a:r>
          </a:p>
        </p:txBody>
      </p:sp>
      <p:sp>
        <p:nvSpPr>
          <p:cNvPr id="49161" name="Line 10"/>
          <p:cNvSpPr>
            <a:spLocks noChangeShapeType="1"/>
          </p:cNvSpPr>
          <p:nvPr/>
        </p:nvSpPr>
        <p:spPr bwMode="auto">
          <a:xfrm flipV="1">
            <a:off x="3962400" y="2349500"/>
            <a:ext cx="0" cy="38354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9162" name="Line 11"/>
          <p:cNvSpPr>
            <a:spLocks noChangeShapeType="1"/>
          </p:cNvSpPr>
          <p:nvPr/>
        </p:nvSpPr>
        <p:spPr bwMode="auto">
          <a:xfrm>
            <a:off x="1841500" y="4648200"/>
            <a:ext cx="55372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806557741"/>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pPr eaLnBrk="1" hangingPunct="1"/>
            <a:r>
              <a:rPr lang="en-US" altLang="en-US" b="1" smtClean="0"/>
              <a:t>Questions</a:t>
            </a:r>
          </a:p>
        </p:txBody>
      </p:sp>
      <p:sp>
        <p:nvSpPr>
          <p:cNvPr id="84995" name="Content Placeholder 2"/>
          <p:cNvSpPr>
            <a:spLocks noGrp="1"/>
          </p:cNvSpPr>
          <p:nvPr>
            <p:ph idx="1"/>
          </p:nvPr>
        </p:nvSpPr>
        <p:spPr>
          <a:xfrm>
            <a:off x="457200" y="1600200"/>
            <a:ext cx="8418513" cy="5006975"/>
          </a:xfrm>
        </p:spPr>
        <p:txBody>
          <a:bodyPr/>
          <a:lstStyle/>
          <a:p>
            <a:pPr eaLnBrk="1" hangingPunct="1">
              <a:lnSpc>
                <a:spcPct val="80000"/>
              </a:lnSpc>
            </a:pPr>
            <a:r>
              <a:rPr lang="en-US" altLang="en-US" sz="2500" smtClean="0">
                <a:solidFill>
                  <a:srgbClr val="000000"/>
                </a:solidFill>
              </a:rPr>
              <a:t>The question that launches your learning lesson must be engaging to the students.</a:t>
            </a:r>
          </a:p>
          <a:p>
            <a:pPr eaLnBrk="1" hangingPunct="1">
              <a:lnSpc>
                <a:spcPct val="80000"/>
              </a:lnSpc>
            </a:pPr>
            <a:endParaRPr lang="en-US" altLang="en-US" sz="600" smtClean="0">
              <a:solidFill>
                <a:srgbClr val="000000"/>
              </a:solidFill>
            </a:endParaRPr>
          </a:p>
          <a:p>
            <a:pPr eaLnBrk="1" hangingPunct="1">
              <a:lnSpc>
                <a:spcPct val="80000"/>
              </a:lnSpc>
            </a:pPr>
            <a:r>
              <a:rPr lang="en-US" altLang="en-US" sz="2500" smtClean="0">
                <a:solidFill>
                  <a:srgbClr val="000000"/>
                </a:solidFill>
              </a:rPr>
              <a:t>It is greater than the task at hand. It will pose a problem or a situation that the students can tackle knowing that there is no ONE answer or solution.</a:t>
            </a:r>
          </a:p>
          <a:p>
            <a:pPr eaLnBrk="1" hangingPunct="1">
              <a:lnSpc>
                <a:spcPct val="80000"/>
              </a:lnSpc>
            </a:pPr>
            <a:endParaRPr lang="en-US" altLang="en-US" sz="600" smtClean="0">
              <a:solidFill>
                <a:srgbClr val="000000"/>
              </a:solidFill>
            </a:endParaRPr>
          </a:p>
          <a:p>
            <a:pPr eaLnBrk="1" hangingPunct="1">
              <a:lnSpc>
                <a:spcPct val="80000"/>
              </a:lnSpc>
            </a:pPr>
            <a:r>
              <a:rPr lang="en-US" altLang="en-US" sz="2500" smtClean="0">
                <a:solidFill>
                  <a:srgbClr val="000000"/>
                </a:solidFill>
              </a:rPr>
              <a:t>Base your question on a situation or topic that is authentic. What is happening in your classroom? In your community?</a:t>
            </a:r>
          </a:p>
          <a:p>
            <a:pPr eaLnBrk="1" hangingPunct="1">
              <a:lnSpc>
                <a:spcPct val="80000"/>
              </a:lnSpc>
            </a:pPr>
            <a:endParaRPr lang="en-US" altLang="en-US" sz="600" smtClean="0">
              <a:solidFill>
                <a:srgbClr val="000000"/>
              </a:solidFill>
            </a:endParaRPr>
          </a:p>
          <a:p>
            <a:pPr eaLnBrk="1" hangingPunct="1">
              <a:lnSpc>
                <a:spcPct val="80000"/>
              </a:lnSpc>
            </a:pPr>
            <a:r>
              <a:rPr lang="en-US" altLang="en-US" sz="2500" smtClean="0">
                <a:solidFill>
                  <a:srgbClr val="000000"/>
                </a:solidFill>
              </a:rPr>
              <a:t>Make it a one that students can feel that they are making an impact by answering the question or solving the problem.</a:t>
            </a:r>
          </a:p>
          <a:p>
            <a:pPr eaLnBrk="1" hangingPunct="1">
              <a:lnSpc>
                <a:spcPct val="80000"/>
              </a:lnSpc>
            </a:pPr>
            <a:endParaRPr lang="en-US" altLang="en-US" sz="600" smtClean="0">
              <a:solidFill>
                <a:srgbClr val="000000"/>
              </a:solidFill>
            </a:endParaRPr>
          </a:p>
          <a:p>
            <a:pPr eaLnBrk="1" hangingPunct="1">
              <a:lnSpc>
                <a:spcPct val="80000"/>
              </a:lnSpc>
            </a:pPr>
            <a:r>
              <a:rPr lang="en-US" altLang="en-US" sz="2500" smtClean="0">
                <a:solidFill>
                  <a:srgbClr val="000000"/>
                </a:solidFill>
              </a:rPr>
              <a:t>The question should be a </a:t>
            </a:r>
            <a:r>
              <a:rPr lang="ja-JP" altLang="en-US" sz="2500" smtClean="0">
                <a:solidFill>
                  <a:srgbClr val="000000"/>
                </a:solidFill>
              </a:rPr>
              <a:t>“</a:t>
            </a:r>
            <a:r>
              <a:rPr lang="en-US" altLang="ja-JP" sz="2500" smtClean="0">
                <a:solidFill>
                  <a:srgbClr val="000000"/>
                </a:solidFill>
              </a:rPr>
              <a:t>NOW</a:t>
            </a:r>
            <a:r>
              <a:rPr lang="ja-JP" altLang="en-US" sz="2500" smtClean="0">
                <a:solidFill>
                  <a:srgbClr val="000000"/>
                </a:solidFill>
              </a:rPr>
              <a:t>”</a:t>
            </a:r>
            <a:r>
              <a:rPr lang="en-US" altLang="ja-JP" sz="2500" smtClean="0">
                <a:solidFill>
                  <a:srgbClr val="000000"/>
                </a:solidFill>
              </a:rPr>
              <a:t> question -- a question that has meaning for the students in their lives at this moment in time.</a:t>
            </a:r>
            <a:endParaRPr lang="en-US" altLang="en-US" sz="2500" smtClean="0">
              <a:solidFill>
                <a:srgbClr val="000000"/>
              </a:solidFill>
            </a:endParaRPr>
          </a:p>
        </p:txBody>
      </p:sp>
    </p:spTree>
    <p:extLst>
      <p:ext uri="{BB962C8B-B14F-4D97-AF65-F5344CB8AC3E}">
        <p14:creationId xmlns:p14="http://schemas.microsoft.com/office/powerpoint/2010/main" val="38301385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200400" y="533400"/>
            <a:ext cx="2438400" cy="609600"/>
          </a:xfrm>
        </p:spPr>
        <p:txBody>
          <a:bodyPr rtlCol="0">
            <a:normAutofit fontScale="90000"/>
          </a:bodyPr>
          <a:lstStyle/>
          <a:p>
            <a:pPr eaLnBrk="1" fontAlgn="auto" hangingPunct="1">
              <a:spcAft>
                <a:spcPts val="0"/>
              </a:spcAft>
              <a:defRPr/>
            </a:pPr>
            <a:r>
              <a:rPr lang="en-US" b="1" dirty="0">
                <a:latin typeface="Arial" charset="0"/>
                <a:ea typeface="+mj-ea"/>
                <a:cs typeface="+mj-cs"/>
              </a:rPr>
              <a:t>Plan</a:t>
            </a:r>
            <a:endParaRPr lang="en-US" b="1" dirty="0">
              <a:solidFill>
                <a:srgbClr val="000000"/>
              </a:solidFill>
              <a:latin typeface="Times" charset="0"/>
              <a:ea typeface="+mj-ea"/>
              <a:cs typeface="+mj-cs"/>
            </a:endParaRPr>
          </a:p>
        </p:txBody>
      </p:sp>
      <p:sp>
        <p:nvSpPr>
          <p:cNvPr id="21507" name="Rectangle 3"/>
          <p:cNvSpPr>
            <a:spLocks noGrp="1" noChangeArrowheads="1"/>
          </p:cNvSpPr>
          <p:nvPr>
            <p:ph type="body" idx="1"/>
          </p:nvPr>
        </p:nvSpPr>
        <p:spPr>
          <a:xfrm>
            <a:off x="800100" y="1600200"/>
            <a:ext cx="7543800" cy="4419600"/>
          </a:xfrm>
        </p:spPr>
        <p:txBody>
          <a:bodyPr rtlCol="0">
            <a:normAutofit lnSpcReduction="10000"/>
          </a:bodyPr>
          <a:lstStyle/>
          <a:p>
            <a:pPr eaLnBrk="1" fontAlgn="auto" hangingPunct="1">
              <a:lnSpc>
                <a:spcPct val="110000"/>
              </a:lnSpc>
              <a:spcAft>
                <a:spcPts val="0"/>
              </a:spcAft>
              <a:buFont typeface="Arial"/>
              <a:buChar char="•"/>
              <a:defRPr/>
            </a:pPr>
            <a:r>
              <a:rPr lang="en-US" dirty="0">
                <a:latin typeface="Arial" charset="0"/>
                <a:ea typeface="+mn-ea"/>
                <a:cs typeface="+mn-cs"/>
              </a:rPr>
              <a:t>Plan which content standards will be addressed while answering the question.</a:t>
            </a:r>
            <a:endParaRPr lang="en-US" sz="2400" dirty="0">
              <a:latin typeface="Arial" charset="0"/>
              <a:ea typeface="+mn-ea"/>
              <a:cs typeface="+mn-cs"/>
            </a:endParaRPr>
          </a:p>
          <a:p>
            <a:pPr eaLnBrk="1" fontAlgn="auto" hangingPunct="1">
              <a:spcAft>
                <a:spcPts val="0"/>
              </a:spcAft>
              <a:buFont typeface="Wingdings" charset="0"/>
              <a:buNone/>
              <a:defRPr/>
            </a:pPr>
            <a:endParaRPr lang="en-US" sz="1200" dirty="0">
              <a:latin typeface="Arial" charset="0"/>
              <a:ea typeface="+mn-ea"/>
              <a:cs typeface="+mn-cs"/>
            </a:endParaRPr>
          </a:p>
          <a:p>
            <a:pPr eaLnBrk="1" fontAlgn="auto" hangingPunct="1">
              <a:lnSpc>
                <a:spcPct val="110000"/>
              </a:lnSpc>
              <a:spcAft>
                <a:spcPts val="0"/>
              </a:spcAft>
              <a:buFont typeface="Arial"/>
              <a:buChar char="•"/>
              <a:defRPr/>
            </a:pPr>
            <a:r>
              <a:rPr lang="en-US" dirty="0">
                <a:latin typeface="Arial" charset="0"/>
                <a:ea typeface="+mn-ea"/>
                <a:cs typeface="+mn-cs"/>
              </a:rPr>
              <a:t>Involve students in the questioning, planning, and project-building process.</a:t>
            </a:r>
            <a:endParaRPr lang="en-US" sz="2400" dirty="0">
              <a:latin typeface="Arial" charset="0"/>
              <a:ea typeface="+mn-ea"/>
              <a:cs typeface="+mn-cs"/>
            </a:endParaRPr>
          </a:p>
          <a:p>
            <a:pPr eaLnBrk="1" fontAlgn="auto" hangingPunct="1">
              <a:spcAft>
                <a:spcPts val="0"/>
              </a:spcAft>
              <a:buFont typeface="Wingdings" charset="0"/>
              <a:buNone/>
              <a:defRPr/>
            </a:pPr>
            <a:endParaRPr lang="en-US" sz="1200" dirty="0">
              <a:latin typeface="Arial" charset="0"/>
              <a:ea typeface="+mn-ea"/>
              <a:cs typeface="+mn-cs"/>
            </a:endParaRPr>
          </a:p>
          <a:p>
            <a:pPr eaLnBrk="1" fontAlgn="auto" hangingPunct="1">
              <a:lnSpc>
                <a:spcPct val="110000"/>
              </a:lnSpc>
              <a:spcAft>
                <a:spcPts val="0"/>
              </a:spcAft>
              <a:buFont typeface="Arial"/>
              <a:buChar char="•"/>
              <a:defRPr/>
            </a:pPr>
            <a:r>
              <a:rPr lang="en-US" dirty="0">
                <a:latin typeface="Arial" charset="0"/>
                <a:ea typeface="+mn-ea"/>
                <a:cs typeface="+mn-cs"/>
              </a:rPr>
              <a:t>Teacher and students brainstorm activities that support the inquiry.</a:t>
            </a:r>
            <a:endParaRPr lang="en-US" sz="2800" dirty="0">
              <a:solidFill>
                <a:srgbClr val="000000"/>
              </a:solidFill>
              <a:latin typeface="Times" charset="0"/>
              <a:ea typeface="+mn-ea"/>
              <a:cs typeface="+mn-cs"/>
            </a:endParaRPr>
          </a:p>
        </p:txBody>
      </p:sp>
    </p:spTree>
    <p:extLst>
      <p:ext uri="{BB962C8B-B14F-4D97-AF65-F5344CB8AC3E}">
        <p14:creationId xmlns:p14="http://schemas.microsoft.com/office/powerpoint/2010/main" val="3708749306"/>
      </p:ext>
    </p:extLst>
  </p:cSld>
  <p:clrMapOvr>
    <a:masterClrMapping/>
  </p:clrMapOvr>
  <p:transition>
    <p:dissolv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pPr eaLnBrk="1" hangingPunct="1"/>
            <a:r>
              <a:rPr lang="en-US" altLang="en-US" b="1" smtClean="0"/>
              <a:t>Planning Considerations</a:t>
            </a:r>
          </a:p>
        </p:txBody>
      </p:sp>
      <p:sp>
        <p:nvSpPr>
          <p:cNvPr id="3" name="Content Placeholder 2"/>
          <p:cNvSpPr>
            <a:spLocks noGrp="1"/>
          </p:cNvSpPr>
          <p:nvPr>
            <p:ph idx="1"/>
          </p:nvPr>
        </p:nvSpPr>
        <p:spPr>
          <a:xfrm>
            <a:off x="457200" y="1600200"/>
            <a:ext cx="8347075" cy="4892675"/>
          </a:xfrm>
        </p:spPr>
        <p:txBody>
          <a:bodyPr rtlCol="0">
            <a:normAutofit fontScale="85000" lnSpcReduction="20000"/>
          </a:bodyPr>
          <a:lstStyle/>
          <a:p>
            <a:pPr eaLnBrk="1" fontAlgn="auto" hangingPunct="1">
              <a:spcAft>
                <a:spcPts val="0"/>
              </a:spcAft>
              <a:buFont typeface="Arial"/>
              <a:buChar char="•"/>
              <a:defRPr/>
            </a:pPr>
            <a:r>
              <a:rPr lang="en-US" dirty="0" smtClean="0">
                <a:solidFill>
                  <a:srgbClr val="000000"/>
                </a:solidFill>
                <a:ea typeface="+mn-ea"/>
                <a:cs typeface="+mn-cs"/>
              </a:rPr>
              <a:t>Problem-based learning, as with all lessons, requires much preparation and planning.</a:t>
            </a:r>
          </a:p>
          <a:p>
            <a:pPr eaLnBrk="1" fontAlgn="auto" hangingPunct="1">
              <a:spcAft>
                <a:spcPts val="0"/>
              </a:spcAft>
              <a:buFont typeface="Arial"/>
              <a:buChar char="•"/>
              <a:defRPr/>
            </a:pPr>
            <a:endParaRPr lang="en-US" sz="800" dirty="0" smtClean="0">
              <a:solidFill>
                <a:srgbClr val="000000"/>
              </a:solidFill>
              <a:ea typeface="+mn-ea"/>
              <a:cs typeface="+mn-cs"/>
            </a:endParaRPr>
          </a:p>
          <a:p>
            <a:pPr eaLnBrk="1" fontAlgn="auto" hangingPunct="1">
              <a:spcAft>
                <a:spcPts val="0"/>
              </a:spcAft>
              <a:buFont typeface="Arial"/>
              <a:buChar char="•"/>
              <a:defRPr/>
            </a:pPr>
            <a:r>
              <a:rPr lang="en-US" dirty="0" smtClean="0">
                <a:solidFill>
                  <a:srgbClr val="000000"/>
                </a:solidFill>
                <a:ea typeface="+mn-ea"/>
                <a:cs typeface="+mn-cs"/>
              </a:rPr>
              <a:t>When designing the project/inquiry and the student question that will launch the project, have in mind exactly which content standards will be addressed through your inquiry and project development.</a:t>
            </a:r>
          </a:p>
          <a:p>
            <a:pPr eaLnBrk="1" fontAlgn="auto" hangingPunct="1">
              <a:spcAft>
                <a:spcPts val="0"/>
              </a:spcAft>
              <a:buFont typeface="Arial"/>
              <a:buChar char="•"/>
              <a:defRPr/>
            </a:pPr>
            <a:endParaRPr lang="en-US" sz="800" dirty="0" smtClean="0">
              <a:solidFill>
                <a:srgbClr val="000000"/>
              </a:solidFill>
              <a:ea typeface="+mn-ea"/>
              <a:cs typeface="+mn-cs"/>
            </a:endParaRPr>
          </a:p>
          <a:p>
            <a:pPr eaLnBrk="1" fontAlgn="auto" hangingPunct="1">
              <a:spcAft>
                <a:spcPts val="0"/>
              </a:spcAft>
              <a:buFont typeface="Arial"/>
              <a:buChar char="•"/>
              <a:defRPr/>
            </a:pPr>
            <a:r>
              <a:rPr lang="en-US" dirty="0" smtClean="0">
                <a:solidFill>
                  <a:srgbClr val="000000"/>
                </a:solidFill>
                <a:ea typeface="+mn-ea"/>
                <a:cs typeface="+mn-cs"/>
              </a:rPr>
              <a:t>Students feel ownership of the project when they have an active role in the decision making for the activities.</a:t>
            </a:r>
          </a:p>
          <a:p>
            <a:pPr eaLnBrk="1" fontAlgn="auto" hangingPunct="1">
              <a:spcAft>
                <a:spcPts val="0"/>
              </a:spcAft>
              <a:buFont typeface="Arial"/>
              <a:buChar char="•"/>
              <a:defRPr/>
            </a:pPr>
            <a:endParaRPr lang="en-US" sz="800" dirty="0" smtClean="0">
              <a:solidFill>
                <a:srgbClr val="000000"/>
              </a:solidFill>
              <a:ea typeface="+mn-ea"/>
              <a:cs typeface="+mn-cs"/>
            </a:endParaRPr>
          </a:p>
          <a:p>
            <a:pPr eaLnBrk="1" fontAlgn="auto" hangingPunct="1">
              <a:spcAft>
                <a:spcPts val="0"/>
              </a:spcAft>
              <a:buFont typeface="Arial"/>
              <a:buChar char="•"/>
              <a:defRPr/>
            </a:pPr>
            <a:r>
              <a:rPr lang="en-US" dirty="0" smtClean="0">
                <a:solidFill>
                  <a:srgbClr val="000000"/>
                </a:solidFill>
                <a:ea typeface="+mn-ea"/>
                <a:cs typeface="+mn-cs"/>
              </a:rPr>
              <a:t>Devise a plan that will integrate as many subjects as possible and appropriate into the project. Have in mind what materials and resources will be accessible to the students to assist them.</a:t>
            </a:r>
          </a:p>
        </p:txBody>
      </p:sp>
    </p:spTree>
    <p:extLst>
      <p:ext uri="{BB962C8B-B14F-4D97-AF65-F5344CB8AC3E}">
        <p14:creationId xmlns:p14="http://schemas.microsoft.com/office/powerpoint/2010/main" val="13917967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2819400" y="457200"/>
            <a:ext cx="3124200" cy="609600"/>
          </a:xfrm>
        </p:spPr>
        <p:txBody>
          <a:bodyPr rtlCol="0">
            <a:normAutofit fontScale="90000"/>
          </a:bodyPr>
          <a:lstStyle/>
          <a:p>
            <a:pPr eaLnBrk="1" fontAlgn="auto" hangingPunct="1">
              <a:spcAft>
                <a:spcPts val="0"/>
              </a:spcAft>
              <a:defRPr/>
            </a:pPr>
            <a:r>
              <a:rPr lang="en-US" b="1" dirty="0">
                <a:latin typeface="Arial" charset="0"/>
                <a:ea typeface="+mj-ea"/>
                <a:cs typeface="+mj-cs"/>
              </a:rPr>
              <a:t>Schedule</a:t>
            </a:r>
            <a:endParaRPr lang="en-US" b="1" dirty="0">
              <a:solidFill>
                <a:srgbClr val="000000"/>
              </a:solidFill>
              <a:latin typeface="Times" charset="0"/>
              <a:ea typeface="+mj-ea"/>
              <a:cs typeface="+mj-cs"/>
            </a:endParaRPr>
          </a:p>
        </p:txBody>
      </p:sp>
      <p:sp>
        <p:nvSpPr>
          <p:cNvPr id="88067" name="Rectangle 3"/>
          <p:cNvSpPr>
            <a:spLocks noGrp="1" noChangeArrowheads="1"/>
          </p:cNvSpPr>
          <p:nvPr>
            <p:ph type="body" idx="1"/>
          </p:nvPr>
        </p:nvSpPr>
        <p:spPr>
          <a:xfrm>
            <a:off x="914400" y="1981200"/>
            <a:ext cx="7315200" cy="2743200"/>
          </a:xfrm>
        </p:spPr>
        <p:txBody>
          <a:bodyPr/>
          <a:lstStyle/>
          <a:p>
            <a:pPr eaLnBrk="1" hangingPunct="1"/>
            <a:r>
              <a:rPr lang="en-US" altLang="en-US" smtClean="0">
                <a:latin typeface="Arial" pitchFamily="34" charset="0"/>
              </a:rPr>
              <a:t>Teacher and students design a timeline for project components.</a:t>
            </a:r>
            <a:endParaRPr lang="en-US" altLang="en-US" sz="2400" smtClean="0">
              <a:latin typeface="Arial" pitchFamily="34" charset="0"/>
            </a:endParaRPr>
          </a:p>
          <a:p>
            <a:pPr eaLnBrk="1" hangingPunct="1">
              <a:buFont typeface="Wingdings" pitchFamily="2" charset="2"/>
              <a:buNone/>
            </a:pPr>
            <a:endParaRPr lang="en-US" altLang="en-US" sz="1200" smtClean="0">
              <a:latin typeface="Arial" pitchFamily="34" charset="0"/>
            </a:endParaRPr>
          </a:p>
          <a:p>
            <a:pPr eaLnBrk="1" hangingPunct="1"/>
            <a:r>
              <a:rPr lang="en-US" altLang="en-US" smtClean="0">
                <a:latin typeface="Arial" pitchFamily="34" charset="0"/>
              </a:rPr>
              <a:t>Set benchmarks.</a:t>
            </a:r>
            <a:endParaRPr lang="en-US" altLang="en-US" sz="2400" smtClean="0">
              <a:latin typeface="Arial" pitchFamily="34" charset="0"/>
            </a:endParaRPr>
          </a:p>
          <a:p>
            <a:pPr eaLnBrk="1" hangingPunct="1">
              <a:buFont typeface="Wingdings" pitchFamily="2" charset="2"/>
              <a:buNone/>
            </a:pPr>
            <a:endParaRPr lang="en-US" altLang="en-US" sz="1200" smtClean="0">
              <a:latin typeface="Arial" pitchFamily="34" charset="0"/>
            </a:endParaRPr>
          </a:p>
          <a:p>
            <a:pPr eaLnBrk="1" hangingPunct="1"/>
            <a:r>
              <a:rPr lang="en-US" altLang="en-US" smtClean="0">
                <a:latin typeface="Arial" pitchFamily="34" charset="0"/>
              </a:rPr>
              <a:t>Keep it simple and age-appropriate.</a:t>
            </a:r>
            <a:endParaRPr lang="en-US" altLang="en-US" sz="2400" smtClean="0">
              <a:latin typeface="Arial" pitchFamily="34" charset="0"/>
            </a:endParaRPr>
          </a:p>
        </p:txBody>
      </p:sp>
    </p:spTree>
    <p:extLst>
      <p:ext uri="{BB962C8B-B14F-4D97-AF65-F5344CB8AC3E}">
        <p14:creationId xmlns:p14="http://schemas.microsoft.com/office/powerpoint/2010/main" val="402502717"/>
      </p:ext>
    </p:extLst>
  </p:cSld>
  <p:clrMapOvr>
    <a:masterClrMapping/>
  </p:clrMapOvr>
  <p:transition>
    <p:dissolv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pPr eaLnBrk="1" hangingPunct="1"/>
            <a:r>
              <a:rPr lang="en-US" altLang="en-US" b="1" smtClean="0"/>
              <a:t>Schedule Considerations</a:t>
            </a:r>
          </a:p>
        </p:txBody>
      </p:sp>
      <p:sp>
        <p:nvSpPr>
          <p:cNvPr id="89091" name="Content Placeholder 2"/>
          <p:cNvSpPr>
            <a:spLocks noGrp="1"/>
          </p:cNvSpPr>
          <p:nvPr>
            <p:ph idx="1"/>
          </p:nvPr>
        </p:nvSpPr>
        <p:spPr/>
        <p:txBody>
          <a:bodyPr/>
          <a:lstStyle/>
          <a:p>
            <a:pPr eaLnBrk="1" hangingPunct="1">
              <a:lnSpc>
                <a:spcPct val="80000"/>
              </a:lnSpc>
            </a:pPr>
            <a:r>
              <a:rPr lang="en-US" altLang="en-US" sz="2700" smtClean="0">
                <a:solidFill>
                  <a:srgbClr val="000000"/>
                </a:solidFill>
              </a:rPr>
              <a:t>What time allotment will be given to the project? Will this project be conducted during the entire school day or during dedicated blocks of time? How many days will be devoted to the project?</a:t>
            </a:r>
          </a:p>
          <a:p>
            <a:pPr eaLnBrk="1" hangingPunct="1">
              <a:lnSpc>
                <a:spcPct val="80000"/>
              </a:lnSpc>
            </a:pPr>
            <a:endParaRPr lang="en-US" altLang="en-US" sz="700" smtClean="0">
              <a:solidFill>
                <a:srgbClr val="000000"/>
              </a:solidFill>
            </a:endParaRPr>
          </a:p>
          <a:p>
            <a:pPr eaLnBrk="1" hangingPunct="1">
              <a:lnSpc>
                <a:spcPct val="80000"/>
              </a:lnSpc>
            </a:pPr>
            <a:r>
              <a:rPr lang="en-US" altLang="en-US" sz="2700" smtClean="0">
                <a:solidFill>
                  <a:srgbClr val="000000"/>
                </a:solidFill>
              </a:rPr>
              <a:t>Give students direction for managing their time. Teach them how to schedule their tasks. Remind them of the timeline. Help them to set deadlines.</a:t>
            </a:r>
          </a:p>
          <a:p>
            <a:pPr eaLnBrk="1" hangingPunct="1">
              <a:lnSpc>
                <a:spcPct val="80000"/>
              </a:lnSpc>
            </a:pPr>
            <a:endParaRPr lang="en-US" altLang="en-US" sz="700" smtClean="0">
              <a:solidFill>
                <a:srgbClr val="000000"/>
              </a:solidFill>
            </a:endParaRPr>
          </a:p>
          <a:p>
            <a:pPr eaLnBrk="1" hangingPunct="1">
              <a:lnSpc>
                <a:spcPct val="80000"/>
              </a:lnSpc>
            </a:pPr>
            <a:r>
              <a:rPr lang="en-US" altLang="en-US" sz="2700" smtClean="0">
                <a:solidFill>
                  <a:srgbClr val="000000"/>
                </a:solidFill>
              </a:rPr>
              <a:t>The </a:t>
            </a:r>
            <a:r>
              <a:rPr lang="ja-JP" altLang="en-US" sz="2700" smtClean="0">
                <a:solidFill>
                  <a:srgbClr val="000000"/>
                </a:solidFill>
              </a:rPr>
              <a:t>“</a:t>
            </a:r>
            <a:r>
              <a:rPr lang="en-US" altLang="ja-JP" sz="2700" smtClean="0">
                <a:solidFill>
                  <a:srgbClr val="000000"/>
                </a:solidFill>
              </a:rPr>
              <a:t>big question</a:t>
            </a:r>
            <a:r>
              <a:rPr lang="ja-JP" altLang="en-US" sz="2700" smtClean="0">
                <a:solidFill>
                  <a:srgbClr val="000000"/>
                </a:solidFill>
              </a:rPr>
              <a:t>”</a:t>
            </a:r>
            <a:r>
              <a:rPr lang="en-US" altLang="ja-JP" sz="2700" smtClean="0">
                <a:solidFill>
                  <a:srgbClr val="000000"/>
                </a:solidFill>
              </a:rPr>
              <a:t> acts as the catalyst. Initiate projects that will let all students meet with success. Allow students to go in new directions, but guide them. Help them stay on course: the path to knowledge.</a:t>
            </a:r>
          </a:p>
          <a:p>
            <a:pPr eaLnBrk="1" hangingPunct="1">
              <a:lnSpc>
                <a:spcPct val="80000"/>
              </a:lnSpc>
            </a:pPr>
            <a:endParaRPr lang="en-US" altLang="en-US" sz="2700" smtClean="0"/>
          </a:p>
        </p:txBody>
      </p:sp>
    </p:spTree>
    <p:extLst>
      <p:ext uri="{BB962C8B-B14F-4D97-AF65-F5344CB8AC3E}">
        <p14:creationId xmlns:p14="http://schemas.microsoft.com/office/powerpoint/2010/main" val="9110981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352800" y="457200"/>
            <a:ext cx="2743200" cy="609600"/>
          </a:xfrm>
        </p:spPr>
        <p:txBody>
          <a:bodyPr rtlCol="0">
            <a:normAutofit fontScale="90000"/>
          </a:bodyPr>
          <a:lstStyle/>
          <a:p>
            <a:pPr eaLnBrk="1" fontAlgn="auto" hangingPunct="1">
              <a:spcAft>
                <a:spcPts val="0"/>
              </a:spcAft>
              <a:defRPr/>
            </a:pPr>
            <a:r>
              <a:rPr lang="en-US" b="1" dirty="0">
                <a:latin typeface="Arial" charset="0"/>
                <a:ea typeface="+mj-ea"/>
                <a:cs typeface="+mj-cs"/>
              </a:rPr>
              <a:t>Monitor</a:t>
            </a:r>
            <a:endParaRPr lang="en-US" b="1" dirty="0">
              <a:solidFill>
                <a:srgbClr val="000000"/>
              </a:solidFill>
              <a:latin typeface="Times" charset="0"/>
              <a:ea typeface="+mj-ea"/>
              <a:cs typeface="+mj-cs"/>
            </a:endParaRPr>
          </a:p>
        </p:txBody>
      </p:sp>
      <p:sp>
        <p:nvSpPr>
          <p:cNvPr id="23555" name="Rectangle 3"/>
          <p:cNvSpPr>
            <a:spLocks noGrp="1" noChangeArrowheads="1"/>
          </p:cNvSpPr>
          <p:nvPr>
            <p:ph type="body" idx="1"/>
          </p:nvPr>
        </p:nvSpPr>
        <p:spPr>
          <a:xfrm>
            <a:off x="2263775" y="2336800"/>
            <a:ext cx="4614863" cy="2182813"/>
          </a:xfrm>
        </p:spPr>
        <p:txBody>
          <a:bodyPr rtlCol="0">
            <a:normAutofit lnSpcReduction="10000"/>
          </a:bodyPr>
          <a:lstStyle/>
          <a:p>
            <a:pPr eaLnBrk="1" fontAlgn="auto" hangingPunct="1">
              <a:spcAft>
                <a:spcPts val="0"/>
              </a:spcAft>
              <a:buFont typeface="Arial"/>
              <a:buChar char="•"/>
              <a:defRPr/>
            </a:pPr>
            <a:r>
              <a:rPr lang="en-US" dirty="0">
                <a:latin typeface="Arial" charset="0"/>
                <a:ea typeface="+mn-ea"/>
                <a:cs typeface="+mn-cs"/>
              </a:rPr>
              <a:t>Facilitate the process.</a:t>
            </a:r>
            <a:endParaRPr lang="en-US" sz="2400" dirty="0">
              <a:latin typeface="Arial" charset="0"/>
              <a:ea typeface="+mn-ea"/>
              <a:cs typeface="+mn-cs"/>
            </a:endParaRPr>
          </a:p>
          <a:p>
            <a:pPr eaLnBrk="1" fontAlgn="auto" hangingPunct="1">
              <a:spcAft>
                <a:spcPts val="0"/>
              </a:spcAft>
              <a:buFont typeface="Wingdings" charset="0"/>
              <a:buNone/>
              <a:defRPr/>
            </a:pPr>
            <a:endParaRPr lang="en-US" sz="1200" dirty="0">
              <a:latin typeface="Arial" charset="0"/>
              <a:ea typeface="+mn-ea"/>
              <a:cs typeface="+mn-cs"/>
            </a:endParaRPr>
          </a:p>
          <a:p>
            <a:pPr eaLnBrk="1" fontAlgn="auto" hangingPunct="1">
              <a:spcAft>
                <a:spcPts val="0"/>
              </a:spcAft>
              <a:buFont typeface="Arial"/>
              <a:buChar char="•"/>
              <a:defRPr/>
            </a:pPr>
            <a:r>
              <a:rPr lang="en-US" dirty="0">
                <a:latin typeface="Arial" charset="0"/>
                <a:ea typeface="+mn-ea"/>
                <a:cs typeface="+mn-cs"/>
              </a:rPr>
              <a:t>Mentor the process</a:t>
            </a:r>
            <a:r>
              <a:rPr lang="en-US" sz="2800" dirty="0">
                <a:latin typeface="Arial" charset="0"/>
                <a:ea typeface="+mn-ea"/>
                <a:cs typeface="+mn-cs"/>
              </a:rPr>
              <a:t>.</a:t>
            </a:r>
            <a:endParaRPr lang="en-US" sz="2400" dirty="0">
              <a:latin typeface="Arial" charset="0"/>
              <a:ea typeface="+mn-ea"/>
              <a:cs typeface="+mn-cs"/>
            </a:endParaRPr>
          </a:p>
          <a:p>
            <a:pPr eaLnBrk="1" fontAlgn="auto" hangingPunct="1">
              <a:spcAft>
                <a:spcPts val="0"/>
              </a:spcAft>
              <a:buFont typeface="Wingdings" charset="0"/>
              <a:buNone/>
              <a:defRPr/>
            </a:pPr>
            <a:endParaRPr lang="en-US" sz="1200" dirty="0">
              <a:latin typeface="Arial" charset="0"/>
              <a:ea typeface="+mn-ea"/>
              <a:cs typeface="+mn-cs"/>
            </a:endParaRPr>
          </a:p>
          <a:p>
            <a:pPr eaLnBrk="1" fontAlgn="auto" hangingPunct="1">
              <a:spcAft>
                <a:spcPts val="0"/>
              </a:spcAft>
              <a:buFont typeface="Arial"/>
              <a:buChar char="•"/>
              <a:defRPr/>
            </a:pPr>
            <a:r>
              <a:rPr lang="en-US" dirty="0">
                <a:latin typeface="Arial" charset="0"/>
                <a:ea typeface="+mn-ea"/>
                <a:cs typeface="+mn-cs"/>
              </a:rPr>
              <a:t>Utilize rubrics.</a:t>
            </a:r>
            <a:endParaRPr lang="en-US" dirty="0">
              <a:solidFill>
                <a:srgbClr val="000000"/>
              </a:solidFill>
              <a:latin typeface="Times" charset="0"/>
              <a:ea typeface="+mn-ea"/>
              <a:cs typeface="+mn-cs"/>
            </a:endParaRPr>
          </a:p>
        </p:txBody>
      </p:sp>
    </p:spTree>
    <p:extLst>
      <p:ext uri="{BB962C8B-B14F-4D97-AF65-F5344CB8AC3E}">
        <p14:creationId xmlns:p14="http://schemas.microsoft.com/office/powerpoint/2010/main" val="3165024160"/>
      </p:ext>
    </p:extLst>
  </p:cSld>
  <p:clrMapOvr>
    <a:masterClrMapping/>
  </p:clrMapOvr>
  <p:transition>
    <p:dissolv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457200" y="31750"/>
            <a:ext cx="8229600" cy="820738"/>
          </a:xfrm>
        </p:spPr>
        <p:txBody>
          <a:bodyPr/>
          <a:lstStyle/>
          <a:p>
            <a:pPr eaLnBrk="1" hangingPunct="1"/>
            <a:r>
              <a:rPr lang="en-US" altLang="en-US" b="1" smtClean="0"/>
              <a:t>Monitoring</a:t>
            </a:r>
          </a:p>
        </p:txBody>
      </p:sp>
      <p:sp>
        <p:nvSpPr>
          <p:cNvPr id="91139" name="Content Placeholder 2"/>
          <p:cNvSpPr>
            <a:spLocks noGrp="1"/>
          </p:cNvSpPr>
          <p:nvPr>
            <p:ph idx="1"/>
          </p:nvPr>
        </p:nvSpPr>
        <p:spPr>
          <a:xfrm>
            <a:off x="457200" y="852488"/>
            <a:ext cx="8415338" cy="5862637"/>
          </a:xfrm>
        </p:spPr>
        <p:txBody>
          <a:bodyPr/>
          <a:lstStyle/>
          <a:p>
            <a:pPr eaLnBrk="1" hangingPunct="1"/>
            <a:r>
              <a:rPr lang="en-US" altLang="en-US" smtClean="0">
                <a:solidFill>
                  <a:srgbClr val="000000"/>
                </a:solidFill>
              </a:rPr>
              <a:t>Teach the students how to work collaboratively. Designate fluid roles for group members. Have students chose their primary roles but assume responsibility and inter-activity for all group roles. Provide resources. Provide guidance.</a:t>
            </a:r>
          </a:p>
          <a:p>
            <a:pPr eaLnBrk="1" hangingPunct="1"/>
            <a:endParaRPr lang="en-US" altLang="en-US" sz="600" smtClean="0">
              <a:solidFill>
                <a:srgbClr val="000000"/>
              </a:solidFill>
            </a:endParaRPr>
          </a:p>
          <a:p>
            <a:pPr eaLnBrk="1" hangingPunct="1"/>
            <a:r>
              <a:rPr lang="en-US" altLang="en-US" smtClean="0">
                <a:solidFill>
                  <a:srgbClr val="000000"/>
                </a:solidFill>
              </a:rPr>
              <a:t>Create team rubrics:</a:t>
            </a:r>
          </a:p>
          <a:p>
            <a:pPr lvl="1" eaLnBrk="1" hangingPunct="1"/>
            <a:r>
              <a:rPr lang="en-US" altLang="en-US" sz="1600" smtClean="0">
                <a:solidFill>
                  <a:srgbClr val="000000"/>
                </a:solidFill>
              </a:rPr>
              <a:t>Team rubrics state the expectations of each team member. Watch the group dynamics. How well are the members participating? How engaged are they in the process?</a:t>
            </a:r>
          </a:p>
          <a:p>
            <a:pPr eaLnBrk="1" hangingPunct="1"/>
            <a:endParaRPr lang="en-US" altLang="en-US" sz="600" smtClean="0">
              <a:solidFill>
                <a:srgbClr val="000000"/>
              </a:solidFill>
            </a:endParaRPr>
          </a:p>
          <a:p>
            <a:pPr eaLnBrk="1" hangingPunct="1"/>
            <a:r>
              <a:rPr lang="en-US" altLang="en-US" smtClean="0">
                <a:solidFill>
                  <a:srgbClr val="000000"/>
                </a:solidFill>
              </a:rPr>
              <a:t>Create project rubrics:</a:t>
            </a:r>
          </a:p>
          <a:p>
            <a:pPr lvl="1" eaLnBrk="1" hangingPunct="1"/>
            <a:r>
              <a:rPr lang="en-US" altLang="en-US" sz="1500" smtClean="0">
                <a:solidFill>
                  <a:srgbClr val="000000"/>
                </a:solidFill>
              </a:rPr>
              <a:t>What is required for project completion? What is the final product: a word-processed document? A multimedia presentation? An oral report? A poster? A combination of products? What does a good report/multimedia presentation/poster/product look like? Make the requirements clear to the students so that all can meet with success.</a:t>
            </a:r>
          </a:p>
          <a:p>
            <a:pPr eaLnBrk="1" hangingPunct="1"/>
            <a:endParaRPr lang="en-US" altLang="en-US" smtClean="0"/>
          </a:p>
        </p:txBody>
      </p:sp>
    </p:spTree>
    <p:extLst>
      <p:ext uri="{BB962C8B-B14F-4D97-AF65-F5344CB8AC3E}">
        <p14:creationId xmlns:p14="http://schemas.microsoft.com/office/powerpoint/2010/main" val="7833882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895600" y="381000"/>
            <a:ext cx="3505200" cy="914400"/>
          </a:xfrm>
        </p:spPr>
        <p:txBody>
          <a:bodyPr rtlCol="0">
            <a:normAutofit/>
          </a:bodyPr>
          <a:lstStyle/>
          <a:p>
            <a:pPr eaLnBrk="1" fontAlgn="auto" hangingPunct="1">
              <a:spcAft>
                <a:spcPts val="0"/>
              </a:spcAft>
              <a:defRPr/>
            </a:pPr>
            <a:r>
              <a:rPr lang="en-US" sz="5300" b="1" dirty="0">
                <a:effectLst>
                  <a:outerShdw blurRad="38100" dist="38100" dir="2700000" algn="tl">
                    <a:srgbClr val="000000">
                      <a:alpha val="43137"/>
                    </a:srgbClr>
                  </a:outerShdw>
                </a:effectLst>
                <a:latin typeface="Arial" charset="0"/>
                <a:ea typeface="+mj-ea"/>
                <a:cs typeface="+mj-cs"/>
              </a:rPr>
              <a:t>Assess</a:t>
            </a:r>
            <a:endParaRPr lang="en-US" b="1" dirty="0">
              <a:solidFill>
                <a:srgbClr val="000000"/>
              </a:solidFill>
              <a:effectLst>
                <a:outerShdw blurRad="38100" dist="38100" dir="2700000" algn="tl">
                  <a:srgbClr val="000000">
                    <a:alpha val="43137"/>
                  </a:srgbClr>
                </a:outerShdw>
              </a:effectLst>
              <a:latin typeface="Times" charset="0"/>
              <a:ea typeface="+mj-ea"/>
              <a:cs typeface="+mj-cs"/>
            </a:endParaRPr>
          </a:p>
        </p:txBody>
      </p:sp>
      <p:sp>
        <p:nvSpPr>
          <p:cNvPr id="92163" name="Rectangle 3"/>
          <p:cNvSpPr>
            <a:spLocks noGrp="1" noChangeArrowheads="1"/>
          </p:cNvSpPr>
          <p:nvPr>
            <p:ph type="body" idx="1"/>
          </p:nvPr>
        </p:nvSpPr>
        <p:spPr>
          <a:xfrm>
            <a:off x="560388" y="1476375"/>
            <a:ext cx="7905750" cy="4221163"/>
          </a:xfrm>
        </p:spPr>
        <p:txBody>
          <a:bodyPr/>
          <a:lstStyle/>
          <a:p>
            <a:pPr eaLnBrk="1" hangingPunct="1"/>
            <a:r>
              <a:rPr lang="en-US" altLang="en-US" dirty="0" smtClean="0">
                <a:latin typeface="Arial" pitchFamily="34" charset="0"/>
              </a:rPr>
              <a:t>Make the assessment authentic.</a:t>
            </a:r>
            <a:endParaRPr lang="en-US" altLang="en-US" sz="2800" dirty="0" smtClean="0">
              <a:latin typeface="Arial" pitchFamily="34" charset="0"/>
            </a:endParaRPr>
          </a:p>
          <a:p>
            <a:pPr eaLnBrk="1" hangingPunct="1">
              <a:buFont typeface="Wingdings" pitchFamily="2" charset="2"/>
              <a:buNone/>
            </a:pPr>
            <a:endParaRPr lang="en-US" altLang="en-US" sz="1000" dirty="0" smtClean="0">
              <a:latin typeface="Arial" pitchFamily="34" charset="0"/>
            </a:endParaRPr>
          </a:p>
          <a:p>
            <a:pPr eaLnBrk="1" hangingPunct="1">
              <a:lnSpc>
                <a:spcPct val="110000"/>
              </a:lnSpc>
            </a:pPr>
            <a:r>
              <a:rPr lang="en-US" altLang="en-US" dirty="0" smtClean="0">
                <a:latin typeface="Arial" pitchFamily="34" charset="0"/>
              </a:rPr>
              <a:t>Know authentic assessment will require more time and effort from the teacher.</a:t>
            </a:r>
            <a:endParaRPr lang="en-US" altLang="en-US" sz="2800" dirty="0" smtClean="0">
              <a:latin typeface="Arial" pitchFamily="34" charset="0"/>
            </a:endParaRPr>
          </a:p>
          <a:p>
            <a:pPr eaLnBrk="1" hangingPunct="1">
              <a:buFont typeface="Wingdings" pitchFamily="2" charset="2"/>
              <a:buNone/>
            </a:pPr>
            <a:endParaRPr lang="en-US" altLang="en-US" sz="1000" dirty="0" smtClean="0">
              <a:latin typeface="Arial" pitchFamily="34" charset="0"/>
            </a:endParaRPr>
          </a:p>
          <a:p>
            <a:pPr eaLnBrk="1" hangingPunct="1"/>
            <a:r>
              <a:rPr lang="en-US" altLang="en-US" dirty="0" smtClean="0">
                <a:latin typeface="Arial" pitchFamily="34" charset="0"/>
              </a:rPr>
              <a:t>Vary the types of assessments used.</a:t>
            </a:r>
            <a:endParaRPr lang="en-US" altLang="en-US" dirty="0" smtClean="0">
              <a:latin typeface="Times" pitchFamily="-84" charset="0"/>
            </a:endParaRPr>
          </a:p>
        </p:txBody>
      </p:sp>
    </p:spTree>
    <p:extLst>
      <p:ext uri="{BB962C8B-B14F-4D97-AF65-F5344CB8AC3E}">
        <p14:creationId xmlns:p14="http://schemas.microsoft.com/office/powerpoint/2010/main" val="49925896"/>
      </p:ext>
    </p:extLst>
  </p:cSld>
  <p:clrMapOvr>
    <a:masterClrMapping/>
  </p:clrMapOvr>
  <p:transition>
    <p:dissolv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a:xfrm>
            <a:off x="457200" y="0"/>
            <a:ext cx="8229600" cy="982663"/>
          </a:xfrm>
        </p:spPr>
        <p:txBody>
          <a:bodyPr/>
          <a:lstStyle/>
          <a:p>
            <a:pPr eaLnBrk="1" hangingPunct="1"/>
            <a:r>
              <a:rPr lang="en-US" altLang="en-US" b="1" smtClean="0"/>
              <a:t>Types of Authentic Assessment</a:t>
            </a:r>
          </a:p>
        </p:txBody>
      </p:sp>
      <p:sp>
        <p:nvSpPr>
          <p:cNvPr id="3" name="Content Placeholder 2"/>
          <p:cNvSpPr>
            <a:spLocks noGrp="1"/>
          </p:cNvSpPr>
          <p:nvPr>
            <p:ph idx="1"/>
          </p:nvPr>
        </p:nvSpPr>
        <p:spPr>
          <a:xfrm>
            <a:off x="209550" y="982663"/>
            <a:ext cx="8767763" cy="5732462"/>
          </a:xfrm>
        </p:spPr>
        <p:txBody>
          <a:bodyPr rtlCol="0">
            <a:normAutofit fontScale="85000" lnSpcReduction="20000"/>
          </a:bodyPr>
          <a:lstStyle/>
          <a:p>
            <a:pPr marL="0" indent="-400050" eaLnBrk="1" fontAlgn="auto" hangingPunct="1">
              <a:spcAft>
                <a:spcPts val="0"/>
              </a:spcAft>
              <a:buFont typeface="Arial"/>
              <a:buChar char="•"/>
              <a:defRPr/>
            </a:pPr>
            <a:r>
              <a:rPr lang="en-US" sz="2600" dirty="0" smtClean="0">
                <a:solidFill>
                  <a:srgbClr val="000000"/>
                </a:solidFill>
                <a:ea typeface="+mn-ea"/>
                <a:cs typeface="+mn-cs"/>
              </a:rPr>
              <a:t>Constructed-response items: a student has to state the answer to a problem. These tests often can allow more than one answer letting all students have a chance to demonstrate their new knowledge.</a:t>
            </a:r>
          </a:p>
          <a:p>
            <a:pPr marL="0" indent="-457200" eaLnBrk="1" fontAlgn="auto" hangingPunct="1">
              <a:spcAft>
                <a:spcPts val="0"/>
              </a:spcAft>
              <a:buFont typeface="Arial"/>
              <a:buChar char="•"/>
              <a:defRPr/>
            </a:pPr>
            <a:endParaRPr lang="en-US" sz="2600" dirty="0" smtClean="0">
              <a:solidFill>
                <a:srgbClr val="000000"/>
              </a:solidFill>
              <a:ea typeface="+mn-ea"/>
              <a:cs typeface="+mn-cs"/>
            </a:endParaRPr>
          </a:p>
          <a:p>
            <a:pPr marL="0" indent="-400050" eaLnBrk="1" fontAlgn="auto" hangingPunct="1">
              <a:spcAft>
                <a:spcPts val="0"/>
              </a:spcAft>
              <a:buFont typeface="Arial"/>
              <a:buChar char="•"/>
              <a:defRPr/>
            </a:pPr>
            <a:r>
              <a:rPr lang="en-US" sz="2600" dirty="0" smtClean="0">
                <a:solidFill>
                  <a:srgbClr val="000000"/>
                </a:solidFill>
                <a:ea typeface="+mn-ea"/>
                <a:cs typeface="+mn-cs"/>
              </a:rPr>
              <a:t>Essays: students are asked to analyze and synthesize their new knowledge and then write about it.</a:t>
            </a:r>
          </a:p>
          <a:p>
            <a:pPr marL="0" indent="-457200" eaLnBrk="1" fontAlgn="auto" hangingPunct="1">
              <a:spcAft>
                <a:spcPts val="0"/>
              </a:spcAft>
              <a:buFont typeface="Arial"/>
              <a:buChar char="•"/>
              <a:defRPr/>
            </a:pPr>
            <a:endParaRPr lang="en-US" sz="2600" dirty="0" smtClean="0">
              <a:solidFill>
                <a:srgbClr val="000000"/>
              </a:solidFill>
              <a:ea typeface="+mn-ea"/>
              <a:cs typeface="+mn-cs"/>
            </a:endParaRPr>
          </a:p>
          <a:p>
            <a:pPr marL="0" indent="-400050" eaLnBrk="1" fontAlgn="auto" hangingPunct="1">
              <a:spcAft>
                <a:spcPts val="0"/>
              </a:spcAft>
              <a:buFont typeface="Arial"/>
              <a:buChar char="•"/>
              <a:defRPr/>
            </a:pPr>
            <a:r>
              <a:rPr lang="en-US" sz="2600" dirty="0" smtClean="0">
                <a:solidFill>
                  <a:srgbClr val="000000"/>
                </a:solidFill>
                <a:ea typeface="+mn-ea"/>
                <a:cs typeface="+mn-cs"/>
              </a:rPr>
              <a:t>Performance tasks: students are asked to perform a task that will demonstrate the application of the new knowledge.</a:t>
            </a:r>
          </a:p>
          <a:p>
            <a:pPr marL="0" indent="-457200" eaLnBrk="1" fontAlgn="auto" hangingPunct="1">
              <a:spcAft>
                <a:spcPts val="0"/>
              </a:spcAft>
              <a:buFont typeface="Arial"/>
              <a:buChar char="•"/>
              <a:defRPr/>
            </a:pPr>
            <a:endParaRPr lang="en-US" sz="2600" dirty="0" smtClean="0">
              <a:solidFill>
                <a:srgbClr val="000000"/>
              </a:solidFill>
              <a:ea typeface="+mn-ea"/>
              <a:cs typeface="+mn-cs"/>
            </a:endParaRPr>
          </a:p>
          <a:p>
            <a:pPr marL="0" indent="-400050" eaLnBrk="1" fontAlgn="auto" hangingPunct="1">
              <a:spcAft>
                <a:spcPts val="0"/>
              </a:spcAft>
              <a:buFont typeface="Arial"/>
              <a:buChar char="•"/>
              <a:defRPr/>
            </a:pPr>
            <a:r>
              <a:rPr lang="en-US" sz="2600" dirty="0" smtClean="0">
                <a:solidFill>
                  <a:srgbClr val="000000"/>
                </a:solidFill>
                <a:ea typeface="+mn-ea"/>
                <a:cs typeface="+mn-cs"/>
              </a:rPr>
              <a:t>Exhibitions and demonstrations: these projects can be done individually or within a group and demonstrate the application of the new knowledge.</a:t>
            </a:r>
          </a:p>
          <a:p>
            <a:pPr marL="0" indent="-457200" eaLnBrk="1" fontAlgn="auto" hangingPunct="1">
              <a:spcAft>
                <a:spcPts val="0"/>
              </a:spcAft>
              <a:buFont typeface="Arial"/>
              <a:buChar char="•"/>
              <a:defRPr/>
            </a:pPr>
            <a:endParaRPr lang="en-US" sz="2600" dirty="0" smtClean="0">
              <a:solidFill>
                <a:srgbClr val="000000"/>
              </a:solidFill>
              <a:ea typeface="+mn-ea"/>
              <a:cs typeface="+mn-cs"/>
            </a:endParaRPr>
          </a:p>
          <a:p>
            <a:pPr marL="0" indent="-400050" eaLnBrk="1" fontAlgn="auto" hangingPunct="1">
              <a:spcAft>
                <a:spcPts val="0"/>
              </a:spcAft>
              <a:buFont typeface="Arial"/>
              <a:buChar char="•"/>
              <a:defRPr/>
            </a:pPr>
            <a:r>
              <a:rPr lang="en-US" sz="2600" dirty="0" smtClean="0">
                <a:solidFill>
                  <a:srgbClr val="000000"/>
                </a:solidFill>
                <a:ea typeface="+mn-ea"/>
                <a:cs typeface="+mn-cs"/>
              </a:rPr>
              <a:t>Portfolios: students keep a collection of work that best demonstrates the understanding and application of the new knowledge.</a:t>
            </a:r>
          </a:p>
          <a:p>
            <a:pPr marL="0" indent="-457200" eaLnBrk="1" fontAlgn="auto" hangingPunct="1">
              <a:spcAft>
                <a:spcPts val="0"/>
              </a:spcAft>
              <a:buFont typeface="Arial"/>
              <a:buChar char="•"/>
              <a:defRPr/>
            </a:pPr>
            <a:endParaRPr lang="en-US" sz="2600" dirty="0" smtClean="0">
              <a:solidFill>
                <a:srgbClr val="000000"/>
              </a:solidFill>
              <a:ea typeface="+mn-ea"/>
              <a:cs typeface="+mn-cs"/>
            </a:endParaRPr>
          </a:p>
          <a:p>
            <a:pPr marL="0" indent="-400050" eaLnBrk="1" fontAlgn="auto" hangingPunct="1">
              <a:spcAft>
                <a:spcPts val="0"/>
              </a:spcAft>
              <a:buFont typeface="Arial"/>
              <a:buChar char="•"/>
              <a:defRPr/>
            </a:pPr>
            <a:r>
              <a:rPr lang="en-US" sz="2600" dirty="0" smtClean="0">
                <a:solidFill>
                  <a:srgbClr val="000000"/>
                </a:solidFill>
                <a:ea typeface="+mn-ea"/>
                <a:cs typeface="+mn-cs"/>
              </a:rPr>
              <a:t>Classroom presentations and oral discussion: students can orally demonstrate the application of the new knowledge.</a:t>
            </a:r>
          </a:p>
          <a:p>
            <a:pPr eaLnBrk="1" fontAlgn="auto" hangingPunct="1">
              <a:spcAft>
                <a:spcPts val="0"/>
              </a:spcAft>
              <a:buFont typeface="Arial"/>
              <a:buChar char="•"/>
              <a:defRPr/>
            </a:pPr>
            <a:endParaRPr lang="en-US" dirty="0">
              <a:ea typeface="+mn-ea"/>
              <a:cs typeface="+mn-cs"/>
            </a:endParaRPr>
          </a:p>
        </p:txBody>
      </p:sp>
    </p:spTree>
    <p:extLst>
      <p:ext uri="{BB962C8B-B14F-4D97-AF65-F5344CB8AC3E}">
        <p14:creationId xmlns:p14="http://schemas.microsoft.com/office/powerpoint/2010/main" val="41902912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200400" y="457200"/>
            <a:ext cx="2743200" cy="609600"/>
          </a:xfrm>
        </p:spPr>
        <p:txBody>
          <a:bodyPr rtlCol="0">
            <a:normAutofit fontScale="90000"/>
          </a:bodyPr>
          <a:lstStyle/>
          <a:p>
            <a:pPr eaLnBrk="1" fontAlgn="auto" hangingPunct="1">
              <a:spcAft>
                <a:spcPts val="0"/>
              </a:spcAft>
              <a:defRPr/>
            </a:pPr>
            <a:r>
              <a:rPr lang="en-US" b="1" dirty="0">
                <a:effectLst>
                  <a:outerShdw blurRad="38100" dist="38100" dir="2700000" algn="tl">
                    <a:srgbClr val="000000">
                      <a:alpha val="43137"/>
                    </a:srgbClr>
                  </a:outerShdw>
                </a:effectLst>
                <a:latin typeface="Arial" charset="0"/>
                <a:ea typeface="+mj-ea"/>
                <a:cs typeface="+mj-cs"/>
              </a:rPr>
              <a:t>Evaluate</a:t>
            </a:r>
          </a:p>
        </p:txBody>
      </p:sp>
      <p:sp>
        <p:nvSpPr>
          <p:cNvPr id="94211" name="Rectangle 3"/>
          <p:cNvSpPr>
            <a:spLocks noGrp="1" noChangeArrowheads="1"/>
          </p:cNvSpPr>
          <p:nvPr>
            <p:ph type="body" idx="1"/>
          </p:nvPr>
        </p:nvSpPr>
        <p:spPr>
          <a:xfrm>
            <a:off x="277813" y="1270000"/>
            <a:ext cx="8699500" cy="5095875"/>
          </a:xfrm>
        </p:spPr>
        <p:txBody>
          <a:bodyPr/>
          <a:lstStyle/>
          <a:p>
            <a:pPr eaLnBrk="1" hangingPunct="1"/>
            <a:r>
              <a:rPr lang="en-US" altLang="en-US" smtClean="0">
                <a:latin typeface="Arial" pitchFamily="34" charset="0"/>
              </a:rPr>
              <a:t>Take time to reflect individually and as a group.</a:t>
            </a:r>
            <a:endParaRPr lang="en-US" altLang="en-US" sz="2800" smtClean="0">
              <a:latin typeface="Arial" pitchFamily="34" charset="0"/>
            </a:endParaRPr>
          </a:p>
          <a:p>
            <a:pPr eaLnBrk="1" hangingPunct="1">
              <a:lnSpc>
                <a:spcPct val="90000"/>
              </a:lnSpc>
              <a:buFont typeface="Wingdings" pitchFamily="2" charset="2"/>
              <a:buNone/>
            </a:pPr>
            <a:endParaRPr lang="en-US" altLang="en-US" sz="1000" smtClean="0">
              <a:latin typeface="Arial" pitchFamily="34" charset="0"/>
            </a:endParaRPr>
          </a:p>
          <a:p>
            <a:pPr eaLnBrk="1" hangingPunct="1">
              <a:lnSpc>
                <a:spcPct val="90000"/>
              </a:lnSpc>
            </a:pPr>
            <a:r>
              <a:rPr lang="en-US" altLang="en-US" smtClean="0">
                <a:latin typeface="Arial" pitchFamily="34" charset="0"/>
              </a:rPr>
              <a:t>Share feelings and experiences.</a:t>
            </a:r>
            <a:endParaRPr lang="en-US" altLang="en-US" sz="2800" smtClean="0">
              <a:latin typeface="Arial" pitchFamily="34" charset="0"/>
            </a:endParaRPr>
          </a:p>
          <a:p>
            <a:pPr eaLnBrk="1" hangingPunct="1">
              <a:lnSpc>
                <a:spcPct val="90000"/>
              </a:lnSpc>
              <a:buFont typeface="Wingdings" pitchFamily="2" charset="2"/>
              <a:buNone/>
            </a:pPr>
            <a:endParaRPr lang="en-US" altLang="en-US" sz="1000" smtClean="0">
              <a:latin typeface="Arial" pitchFamily="34" charset="0"/>
            </a:endParaRPr>
          </a:p>
          <a:p>
            <a:pPr eaLnBrk="1" hangingPunct="1">
              <a:lnSpc>
                <a:spcPct val="90000"/>
              </a:lnSpc>
            </a:pPr>
            <a:r>
              <a:rPr lang="en-US" altLang="en-US" smtClean="0">
                <a:latin typeface="Arial" pitchFamily="34" charset="0"/>
              </a:rPr>
              <a:t>Discuss what worked well.</a:t>
            </a:r>
            <a:endParaRPr lang="en-US" altLang="en-US" sz="2800" smtClean="0">
              <a:latin typeface="Arial" pitchFamily="34" charset="0"/>
            </a:endParaRPr>
          </a:p>
          <a:p>
            <a:pPr eaLnBrk="1" hangingPunct="1">
              <a:lnSpc>
                <a:spcPct val="90000"/>
              </a:lnSpc>
              <a:buFont typeface="Wingdings" pitchFamily="2" charset="2"/>
              <a:buNone/>
            </a:pPr>
            <a:endParaRPr lang="en-US" altLang="en-US" sz="1000" smtClean="0">
              <a:latin typeface="Arial" pitchFamily="34" charset="0"/>
            </a:endParaRPr>
          </a:p>
          <a:p>
            <a:pPr eaLnBrk="1" hangingPunct="1">
              <a:lnSpc>
                <a:spcPct val="90000"/>
              </a:lnSpc>
            </a:pPr>
            <a:r>
              <a:rPr lang="en-US" altLang="en-US" smtClean="0">
                <a:latin typeface="Arial" pitchFamily="34" charset="0"/>
              </a:rPr>
              <a:t>Discuss what needs change.</a:t>
            </a:r>
            <a:endParaRPr lang="en-US" altLang="en-US" sz="2800" smtClean="0">
              <a:latin typeface="Arial" pitchFamily="34" charset="0"/>
            </a:endParaRPr>
          </a:p>
          <a:p>
            <a:pPr eaLnBrk="1" hangingPunct="1">
              <a:lnSpc>
                <a:spcPct val="90000"/>
              </a:lnSpc>
              <a:buFont typeface="Wingdings" pitchFamily="2" charset="2"/>
              <a:buNone/>
            </a:pPr>
            <a:endParaRPr lang="en-US" altLang="en-US" sz="1000" smtClean="0">
              <a:latin typeface="Arial" pitchFamily="34" charset="0"/>
            </a:endParaRPr>
          </a:p>
          <a:p>
            <a:pPr eaLnBrk="1" hangingPunct="1"/>
            <a:r>
              <a:rPr lang="en-US" altLang="en-US" smtClean="0">
                <a:latin typeface="Arial" pitchFamily="34" charset="0"/>
              </a:rPr>
              <a:t>Share ideas that will lead to new inquiries, thus new projects.</a:t>
            </a:r>
            <a:endParaRPr lang="en-US" altLang="en-US" sz="2800" smtClean="0">
              <a:latin typeface="Arial" pitchFamily="34" charset="0"/>
            </a:endParaRPr>
          </a:p>
        </p:txBody>
      </p:sp>
    </p:spTree>
    <p:extLst>
      <p:ext uri="{BB962C8B-B14F-4D97-AF65-F5344CB8AC3E}">
        <p14:creationId xmlns:p14="http://schemas.microsoft.com/office/powerpoint/2010/main" val="3480257709"/>
      </p:ext>
    </p:extLst>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US" altLang="en-US" sz="5400">
                <a:latin typeface="Arial" pitchFamily="34" charset="0"/>
              </a:rPr>
              <a:t>Rigor</a:t>
            </a:r>
          </a:p>
        </p:txBody>
      </p:sp>
      <p:sp>
        <p:nvSpPr>
          <p:cNvPr id="50179" name="Rectangle 3"/>
          <p:cNvSpPr>
            <a:spLocks noChangeArrowheads="1"/>
          </p:cNvSpPr>
          <p:nvPr/>
        </p:nvSpPr>
        <p:spPr bwMode="auto">
          <a:xfrm>
            <a:off x="2133600" y="1066800"/>
            <a:ext cx="31242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71500" indent="-571500"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lnSpc>
                <a:spcPct val="90000"/>
              </a:lnSpc>
              <a:buClr>
                <a:schemeClr val="accent1"/>
              </a:buClr>
              <a:buSzPct val="65000"/>
              <a:buFont typeface="Wingdings" pitchFamily="2" charset="2"/>
              <a:buNone/>
            </a:pPr>
            <a:r>
              <a:rPr lang="en-US" altLang="en-US" sz="2600">
                <a:solidFill>
                  <a:schemeClr val="accent1"/>
                </a:solidFill>
                <a:latin typeface="Arial" pitchFamily="34" charset="0"/>
              </a:rPr>
              <a:t>6.</a:t>
            </a:r>
            <a:r>
              <a:rPr lang="en-US" altLang="en-US" sz="2600">
                <a:latin typeface="Arial" pitchFamily="34" charset="0"/>
              </a:rPr>
              <a:t>  Evaluation</a:t>
            </a:r>
          </a:p>
          <a:p>
            <a:pPr eaLnBrk="1" hangingPunct="1">
              <a:lnSpc>
                <a:spcPct val="90000"/>
              </a:lnSpc>
              <a:buClr>
                <a:schemeClr val="accent1"/>
              </a:buClr>
              <a:buSzPct val="65000"/>
              <a:buFont typeface="Wingdings" pitchFamily="2" charset="2"/>
              <a:buNone/>
            </a:pPr>
            <a:endParaRPr lang="en-US" altLang="en-US" sz="2600">
              <a:solidFill>
                <a:schemeClr val="accent1"/>
              </a:solidFill>
              <a:latin typeface="Arial" pitchFamily="34" charset="0"/>
            </a:endParaRPr>
          </a:p>
          <a:p>
            <a:pPr eaLnBrk="1" hangingPunct="1">
              <a:lnSpc>
                <a:spcPct val="90000"/>
              </a:lnSpc>
              <a:buClr>
                <a:schemeClr val="accent1"/>
              </a:buClr>
              <a:buSzPct val="65000"/>
              <a:buFont typeface="Wingdings" pitchFamily="2" charset="2"/>
              <a:buNone/>
            </a:pPr>
            <a:r>
              <a:rPr lang="en-US" altLang="en-US" sz="2600">
                <a:solidFill>
                  <a:schemeClr val="accent1"/>
                </a:solidFill>
                <a:latin typeface="Arial" pitchFamily="34" charset="0"/>
              </a:rPr>
              <a:t>5.</a:t>
            </a:r>
            <a:r>
              <a:rPr lang="en-US" altLang="en-US" sz="2600">
                <a:latin typeface="Arial" pitchFamily="34" charset="0"/>
              </a:rPr>
              <a:t>  Synthesis</a:t>
            </a:r>
          </a:p>
          <a:p>
            <a:pPr eaLnBrk="1" hangingPunct="1">
              <a:lnSpc>
                <a:spcPct val="90000"/>
              </a:lnSpc>
              <a:buClr>
                <a:schemeClr val="accent1"/>
              </a:buClr>
              <a:buSzPct val="65000"/>
              <a:buFont typeface="Wingdings" pitchFamily="2" charset="2"/>
              <a:buNone/>
            </a:pPr>
            <a:endParaRPr lang="en-US" altLang="en-US" sz="2600">
              <a:solidFill>
                <a:schemeClr val="accent1"/>
              </a:solidFill>
              <a:latin typeface="Arial" pitchFamily="34" charset="0"/>
            </a:endParaRPr>
          </a:p>
          <a:p>
            <a:pPr eaLnBrk="1" hangingPunct="1">
              <a:lnSpc>
                <a:spcPct val="90000"/>
              </a:lnSpc>
              <a:buClr>
                <a:schemeClr val="accent1"/>
              </a:buClr>
              <a:buSzPct val="65000"/>
              <a:buFont typeface="Wingdings" pitchFamily="2" charset="2"/>
              <a:buNone/>
            </a:pPr>
            <a:r>
              <a:rPr lang="en-US" altLang="en-US" sz="2600">
                <a:solidFill>
                  <a:schemeClr val="accent1"/>
                </a:solidFill>
                <a:latin typeface="Arial" pitchFamily="34" charset="0"/>
              </a:rPr>
              <a:t>4.</a:t>
            </a:r>
            <a:r>
              <a:rPr lang="en-US" altLang="en-US" sz="2600">
                <a:latin typeface="Arial" pitchFamily="34" charset="0"/>
              </a:rPr>
              <a:t>  Analysis</a:t>
            </a:r>
          </a:p>
          <a:p>
            <a:pPr eaLnBrk="1" hangingPunct="1">
              <a:lnSpc>
                <a:spcPct val="90000"/>
              </a:lnSpc>
              <a:buClr>
                <a:schemeClr val="accent1"/>
              </a:buClr>
              <a:buSzPct val="65000"/>
              <a:buFont typeface="Wingdings" pitchFamily="2" charset="2"/>
              <a:buNone/>
            </a:pPr>
            <a:endParaRPr lang="en-US" altLang="en-US" sz="2600">
              <a:solidFill>
                <a:schemeClr val="accent1"/>
              </a:solidFill>
              <a:latin typeface="Arial" pitchFamily="34" charset="0"/>
            </a:endParaRPr>
          </a:p>
          <a:p>
            <a:pPr eaLnBrk="1" hangingPunct="1">
              <a:lnSpc>
                <a:spcPct val="90000"/>
              </a:lnSpc>
              <a:buClr>
                <a:schemeClr val="accent1"/>
              </a:buClr>
              <a:buSzPct val="65000"/>
              <a:buFont typeface="Wingdings" pitchFamily="2" charset="2"/>
              <a:buNone/>
            </a:pPr>
            <a:r>
              <a:rPr lang="en-US" altLang="en-US" sz="2600">
                <a:solidFill>
                  <a:schemeClr val="accent1"/>
                </a:solidFill>
                <a:latin typeface="Arial" pitchFamily="34" charset="0"/>
              </a:rPr>
              <a:t>3.</a:t>
            </a:r>
            <a:r>
              <a:rPr lang="en-US" altLang="en-US" sz="2600">
                <a:latin typeface="Arial" pitchFamily="34" charset="0"/>
              </a:rPr>
              <a:t>  Application</a:t>
            </a:r>
          </a:p>
          <a:p>
            <a:pPr eaLnBrk="1" hangingPunct="1">
              <a:lnSpc>
                <a:spcPct val="90000"/>
              </a:lnSpc>
              <a:buClr>
                <a:schemeClr val="accent1"/>
              </a:buClr>
              <a:buSzPct val="65000"/>
              <a:buFont typeface="Wingdings" pitchFamily="2" charset="2"/>
              <a:buNone/>
            </a:pPr>
            <a:endParaRPr lang="en-US" altLang="en-US" sz="2600">
              <a:solidFill>
                <a:schemeClr val="accent1"/>
              </a:solidFill>
              <a:latin typeface="Arial" pitchFamily="34" charset="0"/>
            </a:endParaRPr>
          </a:p>
          <a:p>
            <a:pPr eaLnBrk="1" hangingPunct="1">
              <a:lnSpc>
                <a:spcPct val="90000"/>
              </a:lnSpc>
              <a:buClr>
                <a:schemeClr val="accent1"/>
              </a:buClr>
              <a:buSzPct val="65000"/>
              <a:buFont typeface="Wingdings" pitchFamily="2" charset="2"/>
              <a:buNone/>
            </a:pPr>
            <a:r>
              <a:rPr lang="en-US" altLang="en-US" sz="2600">
                <a:solidFill>
                  <a:schemeClr val="accent1"/>
                </a:solidFill>
                <a:latin typeface="Arial" pitchFamily="34" charset="0"/>
              </a:rPr>
              <a:t>2.</a:t>
            </a:r>
            <a:r>
              <a:rPr lang="en-US" altLang="en-US" sz="2600">
                <a:latin typeface="Arial" pitchFamily="34" charset="0"/>
              </a:rPr>
              <a:t>  Comprehension</a:t>
            </a:r>
          </a:p>
          <a:p>
            <a:pPr eaLnBrk="1" hangingPunct="1">
              <a:lnSpc>
                <a:spcPct val="90000"/>
              </a:lnSpc>
              <a:buClr>
                <a:schemeClr val="accent1"/>
              </a:buClr>
              <a:buSzPct val="65000"/>
              <a:buFont typeface="Wingdings" pitchFamily="2" charset="2"/>
              <a:buNone/>
            </a:pPr>
            <a:endParaRPr lang="en-US" altLang="en-US" sz="2600">
              <a:latin typeface="Arial" pitchFamily="34" charset="0"/>
            </a:endParaRPr>
          </a:p>
          <a:p>
            <a:pPr eaLnBrk="1" hangingPunct="1">
              <a:lnSpc>
                <a:spcPct val="90000"/>
              </a:lnSpc>
              <a:buClr>
                <a:schemeClr val="accent1"/>
              </a:buClr>
              <a:buSzPct val="65000"/>
              <a:buFont typeface="Wingdings" pitchFamily="2" charset="2"/>
              <a:buNone/>
            </a:pPr>
            <a:r>
              <a:rPr lang="en-US" altLang="en-US" sz="2600">
                <a:solidFill>
                  <a:schemeClr val="accent1"/>
                </a:solidFill>
                <a:latin typeface="Arial" pitchFamily="34" charset="0"/>
              </a:rPr>
              <a:t>1.  </a:t>
            </a:r>
            <a:r>
              <a:rPr lang="en-US" altLang="en-US" sz="2600">
                <a:latin typeface="Arial" pitchFamily="34" charset="0"/>
              </a:rPr>
              <a:t>Knowledge/ Awareness</a:t>
            </a:r>
          </a:p>
        </p:txBody>
      </p:sp>
      <p:sp>
        <p:nvSpPr>
          <p:cNvPr id="50180" name="AutoShape 4"/>
          <p:cNvSpPr>
            <a:spLocks noChangeArrowheads="1"/>
          </p:cNvSpPr>
          <p:nvPr/>
        </p:nvSpPr>
        <p:spPr bwMode="auto">
          <a:xfrm>
            <a:off x="1143000" y="1752600"/>
            <a:ext cx="762000" cy="3657600"/>
          </a:xfrm>
          <a:prstGeom prst="upArrow">
            <a:avLst>
              <a:gd name="adj1" fmla="val 50000"/>
              <a:gd name="adj2" fmla="val 120000"/>
            </a:avLst>
          </a:prstGeom>
          <a:solidFill>
            <a:schemeClr val="accent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endParaRPr lang="en-US" altLang="en-US" sz="1800"/>
          </a:p>
        </p:txBody>
      </p:sp>
      <p:sp>
        <p:nvSpPr>
          <p:cNvPr id="90127" name="Rectangle 15"/>
          <p:cNvSpPr>
            <a:spLocks noChangeArrowheads="1"/>
          </p:cNvSpPr>
          <p:nvPr/>
        </p:nvSpPr>
        <p:spPr bwMode="auto">
          <a:xfrm>
            <a:off x="5562600" y="1066800"/>
            <a:ext cx="31242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71500" indent="-571500"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lnSpc>
                <a:spcPct val="90000"/>
              </a:lnSpc>
              <a:buClr>
                <a:schemeClr val="accent1"/>
              </a:buClr>
              <a:buSzPct val="65000"/>
              <a:buFont typeface="Wingdings" pitchFamily="2" charset="2"/>
              <a:buNone/>
            </a:pPr>
            <a:r>
              <a:rPr lang="en-US" altLang="en-US" sz="2600">
                <a:latin typeface="Arial" pitchFamily="34" charset="0"/>
              </a:rPr>
              <a:t>Creating</a:t>
            </a:r>
          </a:p>
          <a:p>
            <a:pPr eaLnBrk="1" hangingPunct="1">
              <a:lnSpc>
                <a:spcPct val="90000"/>
              </a:lnSpc>
              <a:buClr>
                <a:schemeClr val="accent1"/>
              </a:buClr>
              <a:buSzPct val="65000"/>
              <a:buFont typeface="Wingdings" pitchFamily="2" charset="2"/>
              <a:buNone/>
            </a:pPr>
            <a:endParaRPr lang="en-US" altLang="en-US" sz="2600">
              <a:solidFill>
                <a:schemeClr val="accent1"/>
              </a:solidFill>
              <a:latin typeface="Arial" pitchFamily="34" charset="0"/>
            </a:endParaRPr>
          </a:p>
          <a:p>
            <a:pPr eaLnBrk="1" hangingPunct="1">
              <a:lnSpc>
                <a:spcPct val="90000"/>
              </a:lnSpc>
              <a:buClr>
                <a:schemeClr val="accent1"/>
              </a:buClr>
              <a:buSzPct val="65000"/>
              <a:buFont typeface="Wingdings" pitchFamily="2" charset="2"/>
              <a:buNone/>
            </a:pPr>
            <a:r>
              <a:rPr lang="en-US" altLang="en-US" sz="2600">
                <a:latin typeface="Arial" pitchFamily="34" charset="0"/>
              </a:rPr>
              <a:t>Evaluating</a:t>
            </a:r>
          </a:p>
          <a:p>
            <a:pPr eaLnBrk="1" hangingPunct="1">
              <a:lnSpc>
                <a:spcPct val="90000"/>
              </a:lnSpc>
              <a:buClr>
                <a:schemeClr val="accent1"/>
              </a:buClr>
              <a:buSzPct val="65000"/>
              <a:buFont typeface="Wingdings" pitchFamily="2" charset="2"/>
              <a:buNone/>
            </a:pPr>
            <a:endParaRPr lang="en-US" altLang="en-US" sz="2600">
              <a:solidFill>
                <a:schemeClr val="accent1"/>
              </a:solidFill>
              <a:latin typeface="Arial" pitchFamily="34" charset="0"/>
            </a:endParaRPr>
          </a:p>
          <a:p>
            <a:pPr eaLnBrk="1" hangingPunct="1">
              <a:lnSpc>
                <a:spcPct val="90000"/>
              </a:lnSpc>
              <a:buClr>
                <a:schemeClr val="accent1"/>
              </a:buClr>
              <a:buSzPct val="65000"/>
              <a:buFont typeface="Wingdings" pitchFamily="2" charset="2"/>
              <a:buNone/>
            </a:pPr>
            <a:r>
              <a:rPr lang="en-US" altLang="en-US" sz="2600">
                <a:latin typeface="Arial" pitchFamily="34" charset="0"/>
              </a:rPr>
              <a:t>Analyzing</a:t>
            </a:r>
          </a:p>
          <a:p>
            <a:pPr eaLnBrk="1" hangingPunct="1">
              <a:lnSpc>
                <a:spcPct val="90000"/>
              </a:lnSpc>
              <a:buClr>
                <a:schemeClr val="accent1"/>
              </a:buClr>
              <a:buSzPct val="65000"/>
              <a:buFont typeface="Wingdings" pitchFamily="2" charset="2"/>
              <a:buNone/>
            </a:pPr>
            <a:endParaRPr lang="en-US" altLang="en-US" sz="2600">
              <a:solidFill>
                <a:schemeClr val="accent1"/>
              </a:solidFill>
              <a:latin typeface="Arial" pitchFamily="34" charset="0"/>
            </a:endParaRPr>
          </a:p>
          <a:p>
            <a:pPr eaLnBrk="1" hangingPunct="1">
              <a:lnSpc>
                <a:spcPct val="90000"/>
              </a:lnSpc>
              <a:buClr>
                <a:schemeClr val="accent1"/>
              </a:buClr>
              <a:buSzPct val="65000"/>
              <a:buFont typeface="Wingdings" pitchFamily="2" charset="2"/>
              <a:buNone/>
            </a:pPr>
            <a:r>
              <a:rPr lang="en-US" altLang="en-US" sz="2600">
                <a:latin typeface="Arial" pitchFamily="34" charset="0"/>
              </a:rPr>
              <a:t>Applying</a:t>
            </a:r>
          </a:p>
          <a:p>
            <a:pPr eaLnBrk="1" hangingPunct="1">
              <a:lnSpc>
                <a:spcPct val="90000"/>
              </a:lnSpc>
              <a:buClr>
                <a:schemeClr val="accent1"/>
              </a:buClr>
              <a:buSzPct val="65000"/>
              <a:buFont typeface="Wingdings" pitchFamily="2" charset="2"/>
              <a:buNone/>
            </a:pPr>
            <a:endParaRPr lang="en-US" altLang="en-US" sz="2600">
              <a:solidFill>
                <a:schemeClr val="accent1"/>
              </a:solidFill>
              <a:latin typeface="Arial" pitchFamily="34" charset="0"/>
            </a:endParaRPr>
          </a:p>
          <a:p>
            <a:pPr eaLnBrk="1" hangingPunct="1">
              <a:lnSpc>
                <a:spcPct val="90000"/>
              </a:lnSpc>
              <a:buClr>
                <a:schemeClr val="accent1"/>
              </a:buClr>
              <a:buSzPct val="65000"/>
              <a:buFont typeface="Wingdings" pitchFamily="2" charset="2"/>
              <a:buNone/>
            </a:pPr>
            <a:r>
              <a:rPr lang="en-US" altLang="en-US" sz="2600">
                <a:latin typeface="Arial" pitchFamily="34" charset="0"/>
              </a:rPr>
              <a:t>Understanding</a:t>
            </a:r>
          </a:p>
          <a:p>
            <a:pPr eaLnBrk="1" hangingPunct="1">
              <a:lnSpc>
                <a:spcPct val="90000"/>
              </a:lnSpc>
              <a:buClr>
                <a:schemeClr val="accent1"/>
              </a:buClr>
              <a:buSzPct val="65000"/>
              <a:buFont typeface="Wingdings" pitchFamily="2" charset="2"/>
              <a:buNone/>
            </a:pPr>
            <a:endParaRPr lang="en-US" altLang="en-US" sz="2600">
              <a:latin typeface="Arial" pitchFamily="34" charset="0"/>
            </a:endParaRPr>
          </a:p>
          <a:p>
            <a:pPr eaLnBrk="1" hangingPunct="1">
              <a:lnSpc>
                <a:spcPct val="90000"/>
              </a:lnSpc>
              <a:buClr>
                <a:schemeClr val="accent1"/>
              </a:buClr>
              <a:buSzPct val="65000"/>
              <a:buFont typeface="Wingdings" pitchFamily="2" charset="2"/>
              <a:buNone/>
            </a:pPr>
            <a:r>
              <a:rPr lang="en-US" altLang="en-US" sz="2600">
                <a:latin typeface="Arial" pitchFamily="34" charset="0"/>
              </a:rPr>
              <a:t>Remembering</a:t>
            </a:r>
          </a:p>
        </p:txBody>
      </p:sp>
      <p:sp>
        <p:nvSpPr>
          <p:cNvPr id="90128" name="Text Box 16"/>
          <p:cNvSpPr txBox="1">
            <a:spLocks noChangeArrowheads="1"/>
          </p:cNvSpPr>
          <p:nvPr/>
        </p:nvSpPr>
        <p:spPr bwMode="auto">
          <a:xfrm>
            <a:off x="5562600" y="517525"/>
            <a:ext cx="3048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50000"/>
              </a:spcBef>
              <a:buFontTx/>
              <a:buNone/>
            </a:pPr>
            <a:r>
              <a:rPr lang="en-US" altLang="en-US" sz="2000" b="1">
                <a:solidFill>
                  <a:schemeClr val="tx2"/>
                </a:solidFill>
                <a:latin typeface="Garamond" pitchFamily="18" charset="0"/>
              </a:rPr>
              <a:t>New Bloom</a:t>
            </a:r>
            <a:r>
              <a:rPr lang="ja-JP" altLang="en-US" sz="2000" b="1">
                <a:solidFill>
                  <a:schemeClr val="tx2"/>
                </a:solidFill>
                <a:latin typeface="Garamond" pitchFamily="18" charset="0"/>
              </a:rPr>
              <a:t>’</a:t>
            </a:r>
            <a:r>
              <a:rPr lang="en-US" altLang="ja-JP" sz="2000" b="1">
                <a:solidFill>
                  <a:schemeClr val="tx2"/>
                </a:solidFill>
                <a:latin typeface="Garamond" pitchFamily="18" charset="0"/>
              </a:rPr>
              <a:t>s Taxonomy</a:t>
            </a:r>
            <a:endParaRPr lang="en-US" altLang="en-US" sz="2000" b="1">
              <a:solidFill>
                <a:schemeClr val="tx2"/>
              </a:solidFill>
              <a:latin typeface="Garamond" pitchFamily="18" charset="0"/>
            </a:endParaRPr>
          </a:p>
        </p:txBody>
      </p:sp>
    </p:spTree>
    <p:custDataLst>
      <p:tags r:id="rId1"/>
    </p:custDataLst>
    <p:extLst>
      <p:ext uri="{BB962C8B-B14F-4D97-AF65-F5344CB8AC3E}">
        <p14:creationId xmlns:p14="http://schemas.microsoft.com/office/powerpoint/2010/main" val="33791087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0127"/>
                                        </p:tgtEl>
                                        <p:attrNameLst>
                                          <p:attrName>style.visibility</p:attrName>
                                        </p:attrNameLst>
                                      </p:cBhvr>
                                      <p:to>
                                        <p:strVal val="visible"/>
                                      </p:to>
                                    </p:set>
                                    <p:animEffect transition="in" filter="dissolve">
                                      <p:cBhvr>
                                        <p:cTn id="7" dur="500"/>
                                        <p:tgtEl>
                                          <p:spTgt spid="9012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0128"/>
                                        </p:tgtEl>
                                        <p:attrNameLst>
                                          <p:attrName>style.visibility</p:attrName>
                                        </p:attrNameLst>
                                      </p:cBhvr>
                                      <p:to>
                                        <p:strVal val="visible"/>
                                      </p:to>
                                    </p:set>
                                    <p:animEffect transition="in" filter="dissolve">
                                      <p:cBhvr>
                                        <p:cTn id="10" dur="500"/>
                                        <p:tgtEl>
                                          <p:spTgt spid="90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7" grpId="0"/>
      <p:bldP spid="9012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AutoShape 2"/>
          <p:cNvSpPr>
            <a:spLocks noGrp="1" noChangeArrowheads="1"/>
          </p:cNvSpPr>
          <p:nvPr>
            <p:ph type="title"/>
          </p:nvPr>
        </p:nvSpPr>
        <p:spPr/>
        <p:txBody>
          <a:bodyPr/>
          <a:lstStyle/>
          <a:p>
            <a:pPr eaLnBrk="1" hangingPunct="1"/>
            <a:r>
              <a:rPr lang="en-US" altLang="en-US" sz="3200" b="1" smtClean="0">
                <a:latin typeface="Arial" pitchFamily="34" charset="0"/>
              </a:rPr>
              <a:t>Differences Between Project Based and Problem Based Learning</a:t>
            </a:r>
          </a:p>
        </p:txBody>
      </p:sp>
      <p:sp>
        <p:nvSpPr>
          <p:cNvPr id="95235" name="Rectangle 3"/>
          <p:cNvSpPr>
            <a:spLocks noGrp="1" noChangeArrowheads="1"/>
          </p:cNvSpPr>
          <p:nvPr>
            <p:ph type="body" idx="1"/>
          </p:nvPr>
        </p:nvSpPr>
        <p:spPr/>
        <p:txBody>
          <a:bodyPr/>
          <a:lstStyle/>
          <a:p>
            <a:pPr eaLnBrk="1" hangingPunct="1"/>
            <a:r>
              <a:rPr lang="en-US" altLang="en-US" sz="2400" smtClean="0">
                <a:latin typeface="Arial" pitchFamily="34" charset="0"/>
              </a:rPr>
              <a:t>In Project based learning, the students define the purpose for creating an end product.  </a:t>
            </a:r>
          </a:p>
          <a:p>
            <a:pPr eaLnBrk="1" hangingPunct="1"/>
            <a:r>
              <a:rPr lang="en-US" altLang="en-US" sz="2400" smtClean="0">
                <a:latin typeface="Arial" pitchFamily="34" charset="0"/>
              </a:rPr>
              <a:t>In Problem based learning, the students are presented with a problem to solve.</a:t>
            </a:r>
          </a:p>
          <a:p>
            <a:pPr eaLnBrk="1" hangingPunct="1"/>
            <a:r>
              <a:rPr lang="en-US" altLang="en-US" sz="2400" smtClean="0">
                <a:latin typeface="Arial" pitchFamily="34" charset="0"/>
              </a:rPr>
              <a:t>In Project based learning, the students present their conclusion and there is an end product. </a:t>
            </a:r>
          </a:p>
          <a:p>
            <a:pPr eaLnBrk="1" hangingPunct="1"/>
            <a:r>
              <a:rPr lang="en-US" altLang="en-US" sz="2400" smtClean="0">
                <a:latin typeface="Arial" pitchFamily="34" charset="0"/>
              </a:rPr>
              <a:t>In Problem based learning, when the students present their conclusion, there may or may not be an end product.</a:t>
            </a:r>
          </a:p>
          <a:p>
            <a:pPr eaLnBrk="1" hangingPunct="1"/>
            <a:endParaRPr lang="en-US" altLang="en-US" sz="2400" smtClean="0">
              <a:latin typeface="Arial" pitchFamily="34" charset="0"/>
            </a:endParaRPr>
          </a:p>
        </p:txBody>
      </p:sp>
    </p:spTree>
    <p:extLst>
      <p:ext uri="{BB962C8B-B14F-4D97-AF65-F5344CB8AC3E}">
        <p14:creationId xmlns:p14="http://schemas.microsoft.com/office/powerpoint/2010/main" val="30900387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extBox 1"/>
          <p:cNvSpPr txBox="1">
            <a:spLocks noChangeArrowheads="1"/>
          </p:cNvSpPr>
          <p:nvPr/>
        </p:nvSpPr>
        <p:spPr bwMode="auto">
          <a:xfrm>
            <a:off x="609600" y="1143000"/>
            <a:ext cx="8077200"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eaLnBrk="1" hangingPunct="1">
              <a:spcBef>
                <a:spcPct val="0"/>
              </a:spcBef>
              <a:buFontTx/>
              <a:buNone/>
            </a:pPr>
            <a:endParaRPr lang="en-US" altLang="en-US" sz="1800">
              <a:latin typeface="Arial" pitchFamily="34" charset="0"/>
            </a:endParaRPr>
          </a:p>
          <a:p>
            <a:pPr algn="ctr" eaLnBrk="1" hangingPunct="1">
              <a:spcBef>
                <a:spcPct val="0"/>
              </a:spcBef>
              <a:buFontTx/>
              <a:buNone/>
            </a:pPr>
            <a:endParaRPr lang="en-US" altLang="en-US" sz="1800">
              <a:latin typeface="Arial" pitchFamily="34" charset="0"/>
            </a:endParaRPr>
          </a:p>
          <a:p>
            <a:pPr algn="ctr" eaLnBrk="1" hangingPunct="1">
              <a:spcBef>
                <a:spcPct val="0"/>
              </a:spcBef>
              <a:buFontTx/>
              <a:buNone/>
            </a:pPr>
            <a:r>
              <a:rPr lang="en-US" altLang="en-US" sz="2800"/>
              <a:t>An education company has asked for your help to create an activity with the following materials. 20 pieces of paper, 4 paper clips, 10 inches of tape and a tennis ball. The activity should include 21</a:t>
            </a:r>
            <a:r>
              <a:rPr lang="en-US" altLang="en-US" sz="2800" baseline="30000"/>
              <a:t>st</a:t>
            </a:r>
            <a:r>
              <a:rPr lang="en-US" altLang="en-US" sz="2800"/>
              <a:t> Century Skills and other content areas.  Work in groups  of 3 to 5. You have 20 minutes to complete and present </a:t>
            </a:r>
          </a:p>
          <a:p>
            <a:pPr algn="ctr" eaLnBrk="1" hangingPunct="1">
              <a:spcBef>
                <a:spcPct val="0"/>
              </a:spcBef>
              <a:buFontTx/>
              <a:buNone/>
            </a:pPr>
            <a:r>
              <a:rPr lang="en-US" altLang="en-US" sz="2800"/>
              <a:t>your group results.</a:t>
            </a:r>
          </a:p>
          <a:p>
            <a:pPr algn="ctr" eaLnBrk="1" hangingPunct="1">
              <a:spcBef>
                <a:spcPct val="0"/>
              </a:spcBef>
              <a:buFontTx/>
              <a:buNone/>
            </a:pPr>
            <a:endParaRPr lang="en-US" altLang="en-US" sz="1800">
              <a:latin typeface="Arial" pitchFamily="34" charset="0"/>
            </a:endParaRPr>
          </a:p>
          <a:p>
            <a:pPr algn="ctr" eaLnBrk="1" hangingPunct="1">
              <a:spcBef>
                <a:spcPct val="0"/>
              </a:spcBef>
              <a:buFontTx/>
              <a:buNone/>
            </a:pPr>
            <a:endParaRPr lang="en-US" altLang="en-US" sz="1800">
              <a:latin typeface="Arial" pitchFamily="34" charset="0"/>
            </a:endParaRPr>
          </a:p>
        </p:txBody>
      </p:sp>
    </p:spTree>
    <p:extLst>
      <p:ext uri="{BB962C8B-B14F-4D97-AF65-F5344CB8AC3E}">
        <p14:creationId xmlns:p14="http://schemas.microsoft.com/office/powerpoint/2010/main" val="22356304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1"/>
          <p:cNvSpPr>
            <a:spLocks noChangeArrowheads="1"/>
          </p:cNvSpPr>
          <p:nvPr/>
        </p:nvSpPr>
        <p:spPr bwMode="auto">
          <a:xfrm>
            <a:off x="784225" y="2057400"/>
            <a:ext cx="75438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en-US" altLang="en-US" sz="2800"/>
              <a:t>Your group is to build the highest paper tower possible that will support a tennis ball for 10 seconds when placed on top.  The structure is to be free standing and cannot touch any other object that would aid in support. The tape is also not to be used to attach the tower to any other object. One final objective for your group is to make connections to STEM content areas relating to this activity. You have 20 minutes to complete. </a:t>
            </a:r>
          </a:p>
        </p:txBody>
      </p:sp>
      <p:sp>
        <p:nvSpPr>
          <p:cNvPr id="97283" name="TextBox 2"/>
          <p:cNvSpPr txBox="1">
            <a:spLocks noChangeArrowheads="1"/>
          </p:cNvSpPr>
          <p:nvPr/>
        </p:nvSpPr>
        <p:spPr bwMode="auto">
          <a:xfrm>
            <a:off x="990600" y="838200"/>
            <a:ext cx="7010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en-US" altLang="en-US" sz="2800"/>
              <a:t>You have been given 20 pieces of paper, 4 paper clips and 10 inches of tape. </a:t>
            </a:r>
          </a:p>
        </p:txBody>
      </p:sp>
    </p:spTree>
    <p:extLst>
      <p:ext uri="{BB962C8B-B14F-4D97-AF65-F5344CB8AC3E}">
        <p14:creationId xmlns:p14="http://schemas.microsoft.com/office/powerpoint/2010/main" val="29065895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err="1" smtClean="0">
                <a:effectLst>
                  <a:outerShdw blurRad="38100" dist="38100" dir="2700000" algn="tl">
                    <a:srgbClr val="000000">
                      <a:alpha val="43137"/>
                    </a:srgbClr>
                  </a:outerShdw>
                </a:effectLst>
              </a:rPr>
              <a:t>iPad</a:t>
            </a:r>
            <a:r>
              <a:rPr lang="en-US" b="1" dirty="0" smtClean="0">
                <a:effectLst>
                  <a:outerShdw blurRad="38100" dist="38100" dir="2700000" algn="tl">
                    <a:srgbClr val="000000">
                      <a:alpha val="43137"/>
                    </a:srgbClr>
                  </a:outerShdw>
                </a:effectLst>
              </a:rPr>
              <a:t> Workshop</a:t>
            </a:r>
            <a:endParaRPr lang="en-US" b="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fontScale="85000" lnSpcReduction="20000"/>
          </a:bodyPr>
          <a:lstStyle/>
          <a:p>
            <a:r>
              <a:rPr lang="en-US" b="1" dirty="0" smtClean="0"/>
              <a:t>Session 5</a:t>
            </a:r>
          </a:p>
          <a:p>
            <a:r>
              <a:rPr lang="en-US" dirty="0" smtClean="0"/>
              <a:t>Why Technology?</a:t>
            </a:r>
          </a:p>
          <a:p>
            <a:r>
              <a:rPr lang="en-US" dirty="0" smtClean="0"/>
              <a:t>How?</a:t>
            </a:r>
          </a:p>
          <a:p>
            <a:r>
              <a:rPr lang="en-US" dirty="0" smtClean="0"/>
              <a:t>Your Unit</a:t>
            </a:r>
            <a:endParaRPr lang="en-US" dirty="0"/>
          </a:p>
        </p:txBody>
      </p:sp>
    </p:spTree>
    <p:extLst>
      <p:ext uri="{BB962C8B-B14F-4D97-AF65-F5344CB8AC3E}">
        <p14:creationId xmlns:p14="http://schemas.microsoft.com/office/powerpoint/2010/main" val="2506711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r>
              <a:rPr lang="en-US" altLang="en-US" sz="5400" b="1" smtClean="0"/>
              <a:t>Why Technology?</a:t>
            </a:r>
          </a:p>
        </p:txBody>
      </p:sp>
      <p:pic>
        <p:nvPicPr>
          <p:cNvPr id="98307" name="Content Placeholder 3" descr="ipad fire.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4693689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4099" name="Content Placeholder 2"/>
          <p:cNvSpPr>
            <a:spLocks noGrp="1"/>
          </p:cNvSpPr>
          <p:nvPr>
            <p:ph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99332"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0"/>
            <a:ext cx="9990138"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53542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p:cNvPicPr>
            <a:picLocks noChangeAspect="1" noChangeArrowheads="1"/>
          </p:cNvPicPr>
          <p:nvPr/>
        </p:nvPicPr>
        <p:blipFill>
          <a:blip r:embed="rId2"/>
          <a:srcRect/>
          <a:stretch>
            <a:fillRect/>
          </a:stretch>
        </p:blipFill>
        <p:spPr bwMode="auto">
          <a:xfrm>
            <a:off x="0" y="-76200"/>
            <a:ext cx="9144000" cy="69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38016657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6147"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grpSp>
        <p:nvGrpSpPr>
          <p:cNvPr id="101380" name="Group 2"/>
          <p:cNvGrpSpPr>
            <a:grpSpLocks/>
          </p:cNvGrpSpPr>
          <p:nvPr/>
        </p:nvGrpSpPr>
        <p:grpSpPr bwMode="auto">
          <a:xfrm>
            <a:off x="-152400" y="30163"/>
            <a:ext cx="9296400" cy="6858000"/>
            <a:chOff x="-304800" y="-228600"/>
            <a:chExt cx="9753600" cy="7086600"/>
          </a:xfrm>
        </p:grpSpPr>
        <p:pic>
          <p:nvPicPr>
            <p:cNvPr id="6149" name="Picture 4"/>
            <p:cNvPicPr>
              <a:picLocks noChangeAspect="1" noChangeArrowheads="1"/>
            </p:cNvPicPr>
            <p:nvPr/>
          </p:nvPicPr>
          <p:blipFill>
            <a:blip r:embed="rId2"/>
            <a:srcRect b="7431"/>
            <a:stretch>
              <a:fillRect/>
            </a:stretch>
          </p:blipFill>
          <p:spPr bwMode="auto">
            <a:xfrm>
              <a:off x="-304800" y="-228600"/>
              <a:ext cx="9753600" cy="708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Oval 1"/>
            <p:cNvSpPr/>
            <p:nvPr/>
          </p:nvSpPr>
          <p:spPr bwMode="auto">
            <a:xfrm>
              <a:off x="7238584" y="6095206"/>
              <a:ext cx="458032" cy="457677"/>
            </a:xfrm>
            <a:prstGeom prst="ellipse">
              <a:avLst/>
            </a:prstGeom>
            <a:solidFill>
              <a:schemeClr val="accent3"/>
            </a:solidFill>
            <a:ln w="9525" cap="flat" cmpd="sng" algn="ctr">
              <a:noFill/>
              <a:prstDash val="solid"/>
              <a:round/>
              <a:headEnd type="none" w="med" len="med"/>
              <a:tailEnd type="none" w="med" len="med"/>
            </a:ln>
            <a:effectLst/>
          </p:spPr>
          <p:txBody>
            <a:bodyPr/>
            <a:lstStyle/>
            <a:p>
              <a:pPr>
                <a:defRPr/>
              </a:pPr>
              <a:endParaRPr lang="en-US">
                <a:latin typeface="Calibri" charset="0"/>
                <a:ea typeface="+mn-ea"/>
              </a:endParaRPr>
            </a:p>
          </p:txBody>
        </p:sp>
      </p:grpSp>
    </p:spTree>
    <p:extLst>
      <p:ext uri="{BB962C8B-B14F-4D97-AF65-F5344CB8AC3E}">
        <p14:creationId xmlns:p14="http://schemas.microsoft.com/office/powerpoint/2010/main" val="44059472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7171"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7172" name="Picture 4"/>
          <p:cNvPicPr>
            <a:picLocks noChangeAspect="1" noChangeArrowheads="1"/>
          </p:cNvPicPr>
          <p:nvPr/>
        </p:nvPicPr>
        <p:blipFill>
          <a:blip r:embed="rId2"/>
          <a:srcRect l="4665" r="5225" b="9749"/>
          <a:stretch>
            <a:fillRect/>
          </a:stretch>
        </p:blipFill>
        <p:spPr bwMode="auto">
          <a:xfrm>
            <a:off x="0" y="-247650"/>
            <a:ext cx="9561513" cy="718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47696172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8195"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8196" name="Picture 4"/>
          <p:cNvPicPr>
            <a:picLocks noChangeAspect="1" noChangeArrowheads="1"/>
          </p:cNvPicPr>
          <p:nvPr/>
        </p:nvPicPr>
        <p:blipFill>
          <a:blip r:embed="rId2"/>
          <a:srcRect/>
          <a:stretch>
            <a:fillRect/>
          </a:stretch>
        </p:blipFill>
        <p:spPr bwMode="auto">
          <a:xfrm>
            <a:off x="0" y="-228600"/>
            <a:ext cx="9144000" cy="708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024936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p:cNvSpPr>
          <p:nvPr/>
        </p:nvSpPr>
        <p:spPr bwMode="auto">
          <a:xfrm>
            <a:off x="457200" y="277813"/>
            <a:ext cx="8229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en-US" altLang="en-US" sz="4200">
                <a:latin typeface="Arial" pitchFamily="34" charset="0"/>
              </a:rPr>
              <a:t>When is a Task Rigorous?</a:t>
            </a:r>
            <a:endParaRPr lang="en-US" altLang="en-US" sz="2400">
              <a:latin typeface="Arial" pitchFamily="34" charset="0"/>
            </a:endParaRPr>
          </a:p>
        </p:txBody>
      </p:sp>
      <p:sp>
        <p:nvSpPr>
          <p:cNvPr id="63493" name="Content Placeholder 3"/>
          <p:cNvSpPr>
            <a:spLocks/>
          </p:cNvSpPr>
          <p:nvPr/>
        </p:nvSpPr>
        <p:spPr bwMode="auto">
          <a:xfrm>
            <a:off x="457200" y="1793875"/>
            <a:ext cx="4038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buClr>
                <a:schemeClr val="accent1"/>
              </a:buClr>
              <a:buSzPct val="65000"/>
              <a:buFont typeface="Wingdings" pitchFamily="2" charset="2"/>
              <a:buChar char="n"/>
            </a:pPr>
            <a:r>
              <a:rPr lang="en-US" altLang="en-US" sz="2800">
                <a:latin typeface="Arial" pitchFamily="34" charset="0"/>
              </a:rPr>
              <a:t>think deeply about a problem</a:t>
            </a:r>
          </a:p>
          <a:p>
            <a:pPr>
              <a:buClr>
                <a:schemeClr val="accent1"/>
              </a:buClr>
              <a:buSzPct val="65000"/>
              <a:buFont typeface="Wingdings" pitchFamily="2" charset="2"/>
              <a:buChar char="n"/>
            </a:pPr>
            <a:r>
              <a:rPr lang="en-US" altLang="en-US" sz="2800">
                <a:latin typeface="Arial" pitchFamily="34" charset="0"/>
              </a:rPr>
              <a:t>analyze new situations</a:t>
            </a:r>
          </a:p>
          <a:p>
            <a:pPr>
              <a:buClr>
                <a:schemeClr val="accent1"/>
              </a:buClr>
              <a:buSzPct val="65000"/>
              <a:buFont typeface="Wingdings" pitchFamily="2" charset="2"/>
              <a:buChar char="n"/>
            </a:pPr>
            <a:r>
              <a:rPr lang="en-US" altLang="en-US" sz="2800">
                <a:latin typeface="Arial" pitchFamily="34" charset="0"/>
              </a:rPr>
              <a:t>interpret and synthesize knowledge</a:t>
            </a:r>
          </a:p>
          <a:p>
            <a:pPr>
              <a:buClr>
                <a:schemeClr val="accent1"/>
              </a:buClr>
              <a:buSzPct val="65000"/>
              <a:buFont typeface="Wingdings" pitchFamily="2" charset="2"/>
              <a:buChar char="n"/>
            </a:pPr>
            <a:r>
              <a:rPr lang="en-US" altLang="en-US" sz="2800">
                <a:latin typeface="Arial" pitchFamily="34" charset="0"/>
              </a:rPr>
              <a:t>bring ideas together in a new or creative way</a:t>
            </a:r>
          </a:p>
        </p:txBody>
      </p:sp>
      <p:sp>
        <p:nvSpPr>
          <p:cNvPr id="63494" name="Content Placeholder 4"/>
          <p:cNvSpPr>
            <a:spLocks/>
          </p:cNvSpPr>
          <p:nvPr/>
        </p:nvSpPr>
        <p:spPr bwMode="auto">
          <a:xfrm>
            <a:off x="4648200" y="1793875"/>
            <a:ext cx="4038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buClr>
                <a:schemeClr val="accent1"/>
              </a:buClr>
              <a:buSzPct val="65000"/>
              <a:buFont typeface="Wingdings" pitchFamily="2" charset="2"/>
              <a:buChar char="n"/>
            </a:pPr>
            <a:r>
              <a:rPr lang="en-US" altLang="en-US" sz="2800">
                <a:latin typeface="Arial" pitchFamily="34" charset="0"/>
              </a:rPr>
              <a:t>develop and justify their own criteria for evaluation</a:t>
            </a:r>
          </a:p>
          <a:p>
            <a:pPr>
              <a:buClr>
                <a:schemeClr val="accent1"/>
              </a:buClr>
              <a:buSzPct val="65000"/>
              <a:buFont typeface="Wingdings" pitchFamily="2" charset="2"/>
              <a:buChar char="n"/>
            </a:pPr>
            <a:r>
              <a:rPr lang="en-US" altLang="en-US" sz="2800">
                <a:latin typeface="Arial" pitchFamily="34" charset="0"/>
              </a:rPr>
              <a:t>are intellectually challenged </a:t>
            </a:r>
          </a:p>
        </p:txBody>
      </p:sp>
      <p:sp>
        <p:nvSpPr>
          <p:cNvPr id="6" name="TextBox 5"/>
          <p:cNvSpPr txBox="1">
            <a:spLocks noChangeArrowheads="1"/>
          </p:cNvSpPr>
          <p:nvPr/>
        </p:nvSpPr>
        <p:spPr bwMode="auto">
          <a:xfrm>
            <a:off x="457200" y="1219200"/>
            <a:ext cx="2895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US" altLang="en-US" b="1">
                <a:solidFill>
                  <a:schemeClr val="tx2"/>
                </a:solidFill>
                <a:latin typeface="Garamond" pitchFamily="18" charset="0"/>
              </a:rPr>
              <a:t>Students…</a:t>
            </a:r>
          </a:p>
        </p:txBody>
      </p:sp>
    </p:spTree>
    <p:custDataLst>
      <p:tags r:id="rId1"/>
    </p:custDataLst>
    <p:extLst>
      <p:ext uri="{BB962C8B-B14F-4D97-AF65-F5344CB8AC3E}">
        <p14:creationId xmlns:p14="http://schemas.microsoft.com/office/powerpoint/2010/main" val="40337617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3493">
                                            <p:txEl>
                                              <p:pRg st="0" end="0"/>
                                            </p:txEl>
                                          </p:spTgt>
                                        </p:tgtEl>
                                        <p:attrNameLst>
                                          <p:attrName>style.visibility</p:attrName>
                                        </p:attrNameLst>
                                      </p:cBhvr>
                                      <p:to>
                                        <p:strVal val="visible"/>
                                      </p:to>
                                    </p:set>
                                    <p:animEffect transition="in" filter="fade">
                                      <p:cBhvr>
                                        <p:cTn id="12" dur="500"/>
                                        <p:tgtEl>
                                          <p:spTgt spid="6349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3493">
                                            <p:txEl>
                                              <p:pRg st="1" end="1"/>
                                            </p:txEl>
                                          </p:spTgt>
                                        </p:tgtEl>
                                        <p:attrNameLst>
                                          <p:attrName>style.visibility</p:attrName>
                                        </p:attrNameLst>
                                      </p:cBhvr>
                                      <p:to>
                                        <p:strVal val="visible"/>
                                      </p:to>
                                    </p:set>
                                    <p:animEffect transition="in" filter="fade">
                                      <p:cBhvr>
                                        <p:cTn id="17" dur="500"/>
                                        <p:tgtEl>
                                          <p:spTgt spid="6349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3493">
                                            <p:txEl>
                                              <p:pRg st="2" end="2"/>
                                            </p:txEl>
                                          </p:spTgt>
                                        </p:tgtEl>
                                        <p:attrNameLst>
                                          <p:attrName>style.visibility</p:attrName>
                                        </p:attrNameLst>
                                      </p:cBhvr>
                                      <p:to>
                                        <p:strVal val="visible"/>
                                      </p:to>
                                    </p:set>
                                    <p:animEffect transition="in" filter="fade">
                                      <p:cBhvr>
                                        <p:cTn id="22" dur="500"/>
                                        <p:tgtEl>
                                          <p:spTgt spid="6349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3493">
                                            <p:txEl>
                                              <p:pRg st="3" end="3"/>
                                            </p:txEl>
                                          </p:spTgt>
                                        </p:tgtEl>
                                        <p:attrNameLst>
                                          <p:attrName>style.visibility</p:attrName>
                                        </p:attrNameLst>
                                      </p:cBhvr>
                                      <p:to>
                                        <p:strVal val="visible"/>
                                      </p:to>
                                    </p:set>
                                    <p:animEffect transition="in" filter="fade">
                                      <p:cBhvr>
                                        <p:cTn id="27" dur="500"/>
                                        <p:tgtEl>
                                          <p:spTgt spid="63493">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3494">
                                            <p:txEl>
                                              <p:pRg st="0" end="0"/>
                                            </p:txEl>
                                          </p:spTgt>
                                        </p:tgtEl>
                                        <p:attrNameLst>
                                          <p:attrName>style.visibility</p:attrName>
                                        </p:attrNameLst>
                                      </p:cBhvr>
                                      <p:to>
                                        <p:strVal val="visible"/>
                                      </p:to>
                                    </p:set>
                                    <p:animEffect transition="in" filter="fade">
                                      <p:cBhvr>
                                        <p:cTn id="32" dur="500"/>
                                        <p:tgtEl>
                                          <p:spTgt spid="63494">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3494">
                                            <p:txEl>
                                              <p:pRg st="1" end="1"/>
                                            </p:txEl>
                                          </p:spTgt>
                                        </p:tgtEl>
                                        <p:attrNameLst>
                                          <p:attrName>style.visibility</p:attrName>
                                        </p:attrNameLst>
                                      </p:cBhvr>
                                      <p:to>
                                        <p:strVal val="visible"/>
                                      </p:to>
                                    </p:set>
                                    <p:animEffect transition="in" filter="fade">
                                      <p:cBhvr>
                                        <p:cTn id="37" dur="500"/>
                                        <p:tgtEl>
                                          <p:spTgt spid="6349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3" grpId="0" build="p"/>
      <p:bldP spid="63494" grpId="0" build="p"/>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p:txBody>
          <a:bodyPr/>
          <a:lstStyle/>
          <a:p>
            <a:pPr eaLnBrk="1" hangingPunct="1">
              <a:defRPr/>
            </a:pPr>
            <a:endParaRPr lang="en-US">
              <a:latin typeface="Arial" charset="0"/>
              <a:ea typeface="ＭＳ Ｐゴシック" charset="0"/>
              <a:cs typeface="+mj-cs"/>
            </a:endParaRPr>
          </a:p>
        </p:txBody>
      </p:sp>
      <p:sp>
        <p:nvSpPr>
          <p:cNvPr id="9219" name="Rectangle 3"/>
          <p:cNvSpPr>
            <a:spLocks noGrp="1" noChangeArrowheads="1"/>
          </p:cNvSpPr>
          <p:nvPr>
            <p:ph type="subTitle" idx="1"/>
          </p:nvPr>
        </p:nvSpPr>
        <p:spPr/>
        <p:txBody>
          <a:bodyPr/>
          <a:lstStyle/>
          <a:p>
            <a:pPr eaLnBrk="1" hangingPunct="1">
              <a:buFont typeface="Wingdings" charset="0"/>
              <a:buNone/>
              <a:defRPr/>
            </a:pPr>
            <a:endParaRPr lang="en-US">
              <a:latin typeface="Arial" charset="0"/>
              <a:ea typeface="ＭＳ Ｐゴシック" charset="0"/>
              <a:cs typeface="+mn-cs"/>
            </a:endParaRPr>
          </a:p>
        </p:txBody>
      </p:sp>
      <p:grpSp>
        <p:nvGrpSpPr>
          <p:cNvPr id="104452" name="Group 6"/>
          <p:cNvGrpSpPr>
            <a:grpSpLocks/>
          </p:cNvGrpSpPr>
          <p:nvPr/>
        </p:nvGrpSpPr>
        <p:grpSpPr bwMode="auto">
          <a:xfrm>
            <a:off x="0" y="-228600"/>
            <a:ext cx="9144000" cy="6858000"/>
            <a:chOff x="0" y="-228600"/>
            <a:chExt cx="9144000" cy="6858000"/>
          </a:xfrm>
        </p:grpSpPr>
        <p:grpSp>
          <p:nvGrpSpPr>
            <p:cNvPr id="104453" name="Group 2"/>
            <p:cNvGrpSpPr>
              <a:grpSpLocks/>
            </p:cNvGrpSpPr>
            <p:nvPr/>
          </p:nvGrpSpPr>
          <p:grpSpPr bwMode="auto">
            <a:xfrm>
              <a:off x="0" y="-228600"/>
              <a:ext cx="9144000" cy="6858000"/>
              <a:chOff x="0" y="-228600"/>
              <a:chExt cx="9144000" cy="6858000"/>
            </a:xfrm>
          </p:grpSpPr>
          <p:pic>
            <p:nvPicPr>
              <p:cNvPr id="9223" name="Picture 4"/>
              <p:cNvPicPr>
                <a:picLocks noChangeAspect="1" noChangeArrowheads="1"/>
              </p:cNvPicPr>
              <p:nvPr/>
            </p:nvPicPr>
            <p:blipFill>
              <a:blip r:embed="rId2"/>
              <a:srcRect l="3125" r="3125" b="10493"/>
              <a:stretch>
                <a:fillRect/>
              </a:stretch>
            </p:blipFill>
            <p:spPr bwMode="auto">
              <a:xfrm>
                <a:off x="0" y="-228600"/>
                <a:ext cx="9144000" cy="654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Oval 1"/>
              <p:cNvSpPr/>
              <p:nvPr/>
            </p:nvSpPr>
            <p:spPr bwMode="auto">
              <a:xfrm>
                <a:off x="0" y="5867400"/>
                <a:ext cx="457200" cy="762000"/>
              </a:xfrm>
              <a:prstGeom prst="ellipse">
                <a:avLst/>
              </a:prstGeom>
              <a:solidFill>
                <a:schemeClr val="accent3"/>
              </a:solidFill>
              <a:ln w="9525" cap="flat" cmpd="sng" algn="ctr">
                <a:noFill/>
                <a:prstDash val="solid"/>
                <a:round/>
                <a:headEnd type="none" w="med" len="med"/>
                <a:tailEnd type="none" w="med" len="med"/>
              </a:ln>
              <a:effectLst/>
            </p:spPr>
            <p:txBody>
              <a:bodyPr/>
              <a:lstStyle/>
              <a:p>
                <a:pPr>
                  <a:defRPr/>
                </a:pPr>
                <a:endParaRPr lang="en-US">
                  <a:latin typeface="Calibri" charset="0"/>
                  <a:ea typeface="+mn-ea"/>
                </a:endParaRPr>
              </a:p>
            </p:txBody>
          </p:sp>
        </p:grpSp>
        <p:sp>
          <p:nvSpPr>
            <p:cNvPr id="104454" name="Oval 3"/>
            <p:cNvSpPr>
              <a:spLocks noChangeArrowheads="1"/>
            </p:cNvSpPr>
            <p:nvPr/>
          </p:nvSpPr>
          <p:spPr bwMode="auto">
            <a:xfrm>
              <a:off x="8153400" y="-152400"/>
              <a:ext cx="990600" cy="838200"/>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endParaRPr lang="en-US" altLang="en-US" sz="1800"/>
            </a:p>
          </p:txBody>
        </p:sp>
      </p:grpSp>
    </p:spTree>
    <p:extLst>
      <p:ext uri="{BB962C8B-B14F-4D97-AF65-F5344CB8AC3E}">
        <p14:creationId xmlns:p14="http://schemas.microsoft.com/office/powerpoint/2010/main" val="383598788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10243"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10244" name="Picture 4"/>
          <p:cNvPicPr>
            <a:picLocks noChangeAspect="1" noChangeArrowheads="1"/>
          </p:cNvPicPr>
          <p:nvPr/>
        </p:nvPicPr>
        <p:blipFill>
          <a:blip r:embed="rId2"/>
          <a:srcRect/>
          <a:stretch>
            <a:fillRect/>
          </a:stretch>
        </p:blipFill>
        <p:spPr bwMode="auto">
          <a:xfrm>
            <a:off x="-152400" y="-228600"/>
            <a:ext cx="9558338" cy="708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50437841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p:cNvPicPr>
            <a:picLocks noChangeAspect="1" noChangeArrowheads="1"/>
          </p:cNvPicPr>
          <p:nvPr/>
        </p:nvPicPr>
        <p:blipFill>
          <a:blip r:embed="rId2"/>
          <a:srcRect l="4688" t="15625" r="3125" b="6250"/>
          <a:stretch>
            <a:fillRect/>
          </a:stretch>
        </p:blipFill>
        <p:spPr bwMode="auto">
          <a:xfrm>
            <a:off x="-14288" y="-22225"/>
            <a:ext cx="9144001" cy="688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71012592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12291"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12292" name="Picture 4"/>
          <p:cNvPicPr>
            <a:picLocks noChangeAspect="1" noChangeArrowheads="1"/>
          </p:cNvPicPr>
          <p:nvPr/>
        </p:nvPicPr>
        <p:blipFill>
          <a:blip r:embed="rId3"/>
          <a:srcRect/>
          <a:stretch>
            <a:fillRect/>
          </a:stretch>
        </p:blipFill>
        <p:spPr bwMode="auto">
          <a:xfrm>
            <a:off x="-177800" y="-19050"/>
            <a:ext cx="9431338" cy="695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79314663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13315"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13316" name="Picture 4"/>
          <p:cNvPicPr>
            <a:picLocks noChangeAspect="1" noChangeArrowheads="1"/>
          </p:cNvPicPr>
          <p:nvPr/>
        </p:nvPicPr>
        <p:blipFill>
          <a:blip r:embed="rId2"/>
          <a:srcRect t="5177" b="7509"/>
          <a:stretch>
            <a:fillRect/>
          </a:stretch>
        </p:blipFill>
        <p:spPr bwMode="auto">
          <a:xfrm>
            <a:off x="-304800" y="0"/>
            <a:ext cx="97536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61322706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274638"/>
            <a:ext cx="8229600" cy="944562"/>
          </a:xfrm>
        </p:spPr>
        <p:txBody>
          <a:bodyPr/>
          <a:lstStyle/>
          <a:p>
            <a:pPr eaLnBrk="1" hangingPunct="1">
              <a:defRPr/>
            </a:pPr>
            <a:r>
              <a:rPr lang="en-US" sz="5400" b="1" dirty="0">
                <a:latin typeface="Arial" charset="0"/>
                <a:ea typeface="ＭＳ Ｐゴシック" charset="0"/>
                <a:cs typeface="+mj-cs"/>
              </a:rPr>
              <a:t>Today</a:t>
            </a:r>
          </a:p>
        </p:txBody>
      </p:sp>
      <p:sp>
        <p:nvSpPr>
          <p:cNvPr id="109571" name="Text Placeholder 4"/>
          <p:cNvSpPr>
            <a:spLocks noGrp="1"/>
          </p:cNvSpPr>
          <p:nvPr>
            <p:ph type="body" idx="1"/>
          </p:nvPr>
        </p:nvSpPr>
        <p:spPr>
          <a:xfrm>
            <a:off x="457200" y="1193800"/>
            <a:ext cx="4040188" cy="639763"/>
          </a:xfrm>
        </p:spPr>
        <p:txBody>
          <a:bodyPr/>
          <a:lstStyle/>
          <a:p>
            <a:pPr eaLnBrk="1" hangingPunct="1"/>
            <a:r>
              <a:rPr lang="en-US" altLang="en-US" smtClean="0">
                <a:latin typeface="Arial" pitchFamily="34" charset="0"/>
              </a:rPr>
              <a:t>Students must be….</a:t>
            </a:r>
          </a:p>
        </p:txBody>
      </p:sp>
      <p:sp>
        <p:nvSpPr>
          <p:cNvPr id="14340" name="Content Placeholder 2"/>
          <p:cNvSpPr>
            <a:spLocks noGrp="1"/>
          </p:cNvSpPr>
          <p:nvPr>
            <p:ph sz="half" idx="2"/>
          </p:nvPr>
        </p:nvSpPr>
        <p:spPr>
          <a:xfrm>
            <a:off x="152400" y="1828800"/>
            <a:ext cx="4040188" cy="3951288"/>
          </a:xfrm>
        </p:spPr>
        <p:txBody>
          <a:bodyPr/>
          <a:lstStyle/>
          <a:p>
            <a:pPr eaLnBrk="1" hangingPunct="1">
              <a:buFont typeface="Arial" charset="0"/>
              <a:buChar char="•"/>
              <a:defRPr/>
            </a:pPr>
            <a:r>
              <a:rPr lang="en-US" dirty="0">
                <a:latin typeface="Arial" charset="0"/>
                <a:ea typeface="ＭＳ Ｐゴシック" charset="0"/>
                <a:cs typeface="+mn-cs"/>
              </a:rPr>
              <a:t>Be active processors of information</a:t>
            </a:r>
          </a:p>
          <a:p>
            <a:pPr eaLnBrk="1" hangingPunct="1">
              <a:buFont typeface="Arial" charset="0"/>
              <a:buChar char="•"/>
              <a:defRPr/>
            </a:pPr>
            <a:r>
              <a:rPr lang="en-US" dirty="0">
                <a:latin typeface="Arial" charset="0"/>
                <a:ea typeface="ＭＳ Ｐゴシック" charset="0"/>
                <a:cs typeface="+mn-cs"/>
              </a:rPr>
              <a:t>Be skilled problem solvers</a:t>
            </a:r>
          </a:p>
          <a:p>
            <a:pPr eaLnBrk="1" hangingPunct="1">
              <a:buFont typeface="Arial" charset="0"/>
              <a:buChar char="•"/>
              <a:defRPr/>
            </a:pPr>
            <a:r>
              <a:rPr lang="en-US" dirty="0">
                <a:latin typeface="Arial" charset="0"/>
                <a:ea typeface="ＭＳ Ｐゴシック" charset="0"/>
                <a:cs typeface="+mn-cs"/>
              </a:rPr>
              <a:t>Be effective communicators</a:t>
            </a:r>
          </a:p>
          <a:p>
            <a:pPr eaLnBrk="1" hangingPunct="1">
              <a:buFont typeface="Arial" charset="0"/>
              <a:buChar char="•"/>
              <a:defRPr/>
            </a:pPr>
            <a:r>
              <a:rPr lang="en-US" dirty="0">
                <a:latin typeface="Arial" charset="0"/>
                <a:ea typeface="ＭＳ Ｐゴシック" charset="0"/>
                <a:cs typeface="+mn-cs"/>
              </a:rPr>
              <a:t>Network</a:t>
            </a:r>
          </a:p>
          <a:p>
            <a:pPr eaLnBrk="1" hangingPunct="1">
              <a:buFont typeface="Arial" charset="0"/>
              <a:buChar char="•"/>
              <a:defRPr/>
            </a:pPr>
            <a:endParaRPr lang="en-US" dirty="0">
              <a:latin typeface="Arial" charset="0"/>
              <a:ea typeface="ＭＳ Ｐゴシック" charset="0"/>
              <a:cs typeface="+mn-cs"/>
            </a:endParaRPr>
          </a:p>
          <a:p>
            <a:pPr eaLnBrk="1" hangingPunct="1">
              <a:buFont typeface="Arial" charset="0"/>
              <a:buChar char="•"/>
              <a:defRPr/>
            </a:pPr>
            <a:endParaRPr lang="en-US" dirty="0">
              <a:latin typeface="Arial" charset="0"/>
              <a:ea typeface="ＭＳ Ｐゴシック" charset="0"/>
              <a:cs typeface="+mn-cs"/>
            </a:endParaRPr>
          </a:p>
        </p:txBody>
      </p:sp>
      <p:sp>
        <p:nvSpPr>
          <p:cNvPr id="109573" name="Text Placeholder 5"/>
          <p:cNvSpPr>
            <a:spLocks noGrp="1"/>
          </p:cNvSpPr>
          <p:nvPr>
            <p:ph type="body" sz="quarter" idx="3"/>
          </p:nvPr>
        </p:nvSpPr>
        <p:spPr>
          <a:xfrm>
            <a:off x="4822825" y="1193800"/>
            <a:ext cx="4041775" cy="639763"/>
          </a:xfrm>
        </p:spPr>
        <p:txBody>
          <a:bodyPr/>
          <a:lstStyle/>
          <a:p>
            <a:pPr eaLnBrk="1" hangingPunct="1"/>
            <a:r>
              <a:rPr lang="en-US" altLang="en-US" smtClean="0">
                <a:latin typeface="Arial" pitchFamily="34" charset="0"/>
              </a:rPr>
              <a:t>Students…..</a:t>
            </a:r>
          </a:p>
        </p:txBody>
      </p:sp>
      <p:sp>
        <p:nvSpPr>
          <p:cNvPr id="14342" name="Content Placeholder 6"/>
          <p:cNvSpPr>
            <a:spLocks noGrp="1"/>
          </p:cNvSpPr>
          <p:nvPr>
            <p:ph sz="quarter" idx="4"/>
          </p:nvPr>
        </p:nvSpPr>
        <p:spPr>
          <a:xfrm>
            <a:off x="4572000" y="1833563"/>
            <a:ext cx="4572000" cy="3951287"/>
          </a:xfrm>
        </p:spPr>
        <p:txBody>
          <a:bodyPr/>
          <a:lstStyle/>
          <a:p>
            <a:pPr eaLnBrk="1" hangingPunct="1">
              <a:buFont typeface="Arial" charset="0"/>
              <a:buChar char="•"/>
              <a:defRPr/>
            </a:pPr>
            <a:r>
              <a:rPr lang="en-US" dirty="0">
                <a:latin typeface="Arial" charset="0"/>
                <a:ea typeface="ＭＳ Ｐゴシック" charset="0"/>
                <a:cs typeface="+mn-cs"/>
              </a:rPr>
              <a:t>See school as largely irrelevant</a:t>
            </a:r>
          </a:p>
          <a:p>
            <a:pPr eaLnBrk="1" hangingPunct="1">
              <a:buFont typeface="Arial" charset="0"/>
              <a:buChar char="•"/>
              <a:defRPr/>
            </a:pPr>
            <a:r>
              <a:rPr lang="en-US" dirty="0">
                <a:latin typeface="Arial" charset="0"/>
                <a:ea typeface="ＭＳ Ｐゴシック" charset="0"/>
                <a:cs typeface="+mn-cs"/>
              </a:rPr>
              <a:t>Want control of what they do</a:t>
            </a:r>
          </a:p>
          <a:p>
            <a:pPr eaLnBrk="1" hangingPunct="1">
              <a:buFont typeface="Arial" charset="0"/>
              <a:buChar char="•"/>
              <a:defRPr/>
            </a:pPr>
            <a:r>
              <a:rPr lang="en-US" dirty="0">
                <a:latin typeface="Arial" charset="0"/>
                <a:ea typeface="ＭＳ Ｐゴシック" charset="0"/>
                <a:cs typeface="+mn-cs"/>
              </a:rPr>
              <a:t>Have short attention spans</a:t>
            </a:r>
          </a:p>
          <a:p>
            <a:pPr eaLnBrk="1" hangingPunct="1">
              <a:buFont typeface="Arial" charset="0"/>
              <a:buChar char="•"/>
              <a:defRPr/>
            </a:pPr>
            <a:r>
              <a:rPr lang="en-US" dirty="0">
                <a:latin typeface="Arial" charset="0"/>
                <a:ea typeface="ＭＳ Ｐゴシック" charset="0"/>
                <a:cs typeface="+mn-cs"/>
              </a:rPr>
              <a:t>Learn via human and technical networks</a:t>
            </a:r>
          </a:p>
        </p:txBody>
      </p:sp>
      <p:pic>
        <p:nvPicPr>
          <p:cNvPr id="14343" name="Picture 4"/>
          <p:cNvPicPr>
            <a:picLocks noChangeAspect="1" noChangeArrowheads="1"/>
          </p:cNvPicPr>
          <p:nvPr/>
        </p:nvPicPr>
        <p:blipFill>
          <a:blip r:embed="rId2"/>
          <a:srcRect/>
          <a:stretch>
            <a:fillRect/>
          </a:stretch>
        </p:blipFill>
        <p:spPr bwMode="auto">
          <a:xfrm>
            <a:off x="2667000" y="3886200"/>
            <a:ext cx="1951038" cy="272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6795300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pPr>
              <a:defRPr/>
            </a:pPr>
            <a:r>
              <a:rPr lang="en-US" b="1" dirty="0" smtClean="0">
                <a:ea typeface="ＭＳ Ｐゴシック" charset="0"/>
                <a:cs typeface="+mj-cs"/>
              </a:rPr>
              <a:t>How Are Your Students Different Today?</a:t>
            </a:r>
            <a:endParaRPr lang="en-US" b="1" dirty="0">
              <a:ea typeface="ＭＳ Ｐゴシック" charset="0"/>
              <a:cs typeface="+mj-cs"/>
            </a:endParaRPr>
          </a:p>
        </p:txBody>
      </p:sp>
      <p:sp>
        <p:nvSpPr>
          <p:cNvPr id="8" name="Content Placeholder 7"/>
          <p:cNvSpPr>
            <a:spLocks noGrp="1"/>
          </p:cNvSpPr>
          <p:nvPr>
            <p:ph idx="1"/>
          </p:nvPr>
        </p:nvSpPr>
        <p:spPr/>
        <p:txBody>
          <a:bodyPr/>
          <a:lstStyle/>
          <a:p>
            <a:pPr>
              <a:buFont typeface="Arial" charset="0"/>
              <a:buChar char="•"/>
              <a:defRPr/>
            </a:pPr>
            <a:r>
              <a:rPr lang="en-US" dirty="0" smtClean="0">
                <a:ea typeface="ＭＳ Ｐゴシック" charset="0"/>
                <a:cs typeface="+mn-cs"/>
              </a:rPr>
              <a:t>Turn and Talk</a:t>
            </a:r>
            <a:endParaRPr lang="en-US" dirty="0">
              <a:ea typeface="ＭＳ Ｐゴシック" charset="0"/>
              <a:cs typeface="+mn-cs"/>
            </a:endParaRPr>
          </a:p>
        </p:txBody>
      </p:sp>
      <p:pic>
        <p:nvPicPr>
          <p:cNvPr id="110596" name="Picture 8" descr="STEM-students-using-iPad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209800"/>
            <a:ext cx="6858000"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186225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p:txBody>
          <a:bodyPr/>
          <a:lstStyle/>
          <a:p>
            <a:r>
              <a:rPr lang="en-US" altLang="en-US" sz="3200" b="1" smtClean="0"/>
              <a:t>How Has Your Teaching Changed To Meet This Different Student’s Needs?</a:t>
            </a:r>
          </a:p>
        </p:txBody>
      </p:sp>
      <p:sp>
        <p:nvSpPr>
          <p:cNvPr id="3" name="Content Placeholder 2"/>
          <p:cNvSpPr>
            <a:spLocks noGrp="1"/>
          </p:cNvSpPr>
          <p:nvPr>
            <p:ph idx="1"/>
          </p:nvPr>
        </p:nvSpPr>
        <p:spPr/>
        <p:txBody>
          <a:bodyPr/>
          <a:lstStyle/>
          <a:p>
            <a:pPr>
              <a:buFont typeface="Arial" charset="0"/>
              <a:buChar char="•"/>
              <a:defRPr/>
            </a:pPr>
            <a:r>
              <a:rPr lang="en-US" dirty="0" smtClean="0">
                <a:ea typeface="ＭＳ Ｐゴシック" charset="0"/>
                <a:cs typeface="+mn-cs"/>
              </a:rPr>
              <a:t>Turn and Talk</a:t>
            </a:r>
            <a:endParaRPr lang="en-US" dirty="0">
              <a:ea typeface="ＭＳ Ｐゴシック" charset="0"/>
              <a:cs typeface="+mn-cs"/>
            </a:endParaRPr>
          </a:p>
        </p:txBody>
      </p:sp>
      <p:pic>
        <p:nvPicPr>
          <p:cNvPr id="111620" name="Picture 3" descr="TechnologyComic3.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133600"/>
            <a:ext cx="6096000"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482661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8" descr="digital-natives-immigrant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304800"/>
            <a:ext cx="9177338"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710742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15363"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15364" name="Picture 4"/>
          <p:cNvPicPr>
            <a:picLocks noChangeAspect="1" noChangeArrowheads="1"/>
          </p:cNvPicPr>
          <p:nvPr/>
        </p:nvPicPr>
        <p:blipFill>
          <a:blip r:embed="rId2"/>
          <a:srcRect/>
          <a:stretch>
            <a:fillRect/>
          </a:stretch>
        </p:blipFill>
        <p:spPr bwMode="auto">
          <a:xfrm>
            <a:off x="-304800" y="-228600"/>
            <a:ext cx="9599613" cy="708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2848067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US" altLang="en-US" sz="5400">
                <a:latin typeface="Arial" pitchFamily="34" charset="0"/>
              </a:rPr>
              <a:t>Relevance</a:t>
            </a:r>
          </a:p>
        </p:txBody>
      </p:sp>
      <p:sp>
        <p:nvSpPr>
          <p:cNvPr id="52227" name="Rectangle 3"/>
          <p:cNvSpPr>
            <a:spLocks noChangeArrowheads="1"/>
          </p:cNvSpPr>
          <p:nvPr/>
        </p:nvSpPr>
        <p:spPr bwMode="auto">
          <a:xfrm>
            <a:off x="457200" y="2590800"/>
            <a:ext cx="6400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lnSpc>
                <a:spcPct val="90000"/>
              </a:lnSpc>
              <a:buClr>
                <a:schemeClr val="accent1"/>
              </a:buClr>
              <a:buSzPct val="65000"/>
              <a:buFont typeface="Wingdings" pitchFamily="2" charset="2"/>
              <a:buNone/>
            </a:pPr>
            <a:endParaRPr lang="en-US" altLang="en-US" sz="2200">
              <a:latin typeface="Arial" pitchFamily="34" charset="0"/>
            </a:endParaRPr>
          </a:p>
          <a:p>
            <a:pPr eaLnBrk="1" hangingPunct="1">
              <a:lnSpc>
                <a:spcPct val="90000"/>
              </a:lnSpc>
              <a:buClr>
                <a:schemeClr val="accent1"/>
              </a:buClr>
              <a:buSzPct val="65000"/>
              <a:buFont typeface="Wingdings" pitchFamily="2" charset="2"/>
              <a:buNone/>
            </a:pPr>
            <a:endParaRPr lang="en-US" altLang="en-US" sz="2200">
              <a:latin typeface="Arial" pitchFamily="34" charset="0"/>
            </a:endParaRPr>
          </a:p>
        </p:txBody>
      </p:sp>
      <p:sp>
        <p:nvSpPr>
          <p:cNvPr id="52228" name="AutoShape 4"/>
          <p:cNvSpPr>
            <a:spLocks noChangeArrowheads="1"/>
          </p:cNvSpPr>
          <p:nvPr/>
        </p:nvSpPr>
        <p:spPr bwMode="auto">
          <a:xfrm>
            <a:off x="609600" y="2057400"/>
            <a:ext cx="7696200" cy="762000"/>
          </a:xfrm>
          <a:prstGeom prst="rightArrow">
            <a:avLst>
              <a:gd name="adj1" fmla="val 50000"/>
              <a:gd name="adj2" fmla="val 252500"/>
            </a:avLst>
          </a:prstGeom>
          <a:solidFill>
            <a:schemeClr val="accent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endParaRPr lang="en-US" altLang="en-US" sz="1800"/>
          </a:p>
        </p:txBody>
      </p:sp>
      <p:sp>
        <p:nvSpPr>
          <p:cNvPr id="52229" name="Text Box 27"/>
          <p:cNvSpPr txBox="1">
            <a:spLocks noChangeArrowheads="1"/>
          </p:cNvSpPr>
          <p:nvPr/>
        </p:nvSpPr>
        <p:spPr bwMode="auto">
          <a:xfrm>
            <a:off x="228600" y="3167063"/>
            <a:ext cx="3810000" cy="915987"/>
          </a:xfrm>
          <a:prstGeom prst="rect">
            <a:avLst/>
          </a:prstGeom>
          <a:solidFill>
            <a:srgbClr val="CCFFCC">
              <a:alpha val="4196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eaLnBrk="1" hangingPunct="1">
              <a:spcBef>
                <a:spcPct val="50000"/>
              </a:spcBef>
              <a:buFontTx/>
              <a:buNone/>
            </a:pPr>
            <a:r>
              <a:rPr lang="en-US" altLang="en-US" sz="1800">
                <a:latin typeface="Arial" pitchFamily="34" charset="0"/>
              </a:rPr>
              <a:t>Knowledge is less connected to realistic situations and has less apparent value beyond school</a:t>
            </a:r>
            <a:endParaRPr lang="en-US" altLang="en-US" sz="1500">
              <a:latin typeface="Arial" pitchFamily="34" charset="0"/>
            </a:endParaRPr>
          </a:p>
        </p:txBody>
      </p:sp>
      <p:sp>
        <p:nvSpPr>
          <p:cNvPr id="52230" name="Text Box 31"/>
          <p:cNvSpPr txBox="1">
            <a:spLocks noChangeArrowheads="1"/>
          </p:cNvSpPr>
          <p:nvPr/>
        </p:nvSpPr>
        <p:spPr bwMode="auto">
          <a:xfrm>
            <a:off x="4572000" y="3194050"/>
            <a:ext cx="3962400" cy="915988"/>
          </a:xfrm>
          <a:prstGeom prst="rect">
            <a:avLst/>
          </a:prstGeom>
          <a:solidFill>
            <a:srgbClr val="CCFFCC">
              <a:alpha val="4196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eaLnBrk="1" hangingPunct="1">
              <a:spcBef>
                <a:spcPct val="50000"/>
              </a:spcBef>
              <a:buFontTx/>
              <a:buNone/>
            </a:pPr>
            <a:r>
              <a:rPr lang="en-US" altLang="en-US" sz="1800">
                <a:latin typeface="Arial" pitchFamily="34" charset="0"/>
              </a:rPr>
              <a:t>Knowledge is clearly connected to realistic situations and has value beyond school</a:t>
            </a:r>
            <a:endParaRPr lang="en-US" altLang="en-US" sz="500">
              <a:latin typeface="Arial" pitchFamily="34" charset="0"/>
            </a:endParaRPr>
          </a:p>
        </p:txBody>
      </p:sp>
      <p:sp>
        <p:nvSpPr>
          <p:cNvPr id="30736" name="Text Box 17"/>
          <p:cNvSpPr txBox="1">
            <a:spLocks noChangeArrowheads="1"/>
          </p:cNvSpPr>
          <p:nvPr/>
        </p:nvSpPr>
        <p:spPr bwMode="auto">
          <a:xfrm>
            <a:off x="609600" y="4727575"/>
            <a:ext cx="1120775" cy="530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a:spcBef>
                <a:spcPct val="0"/>
              </a:spcBef>
              <a:buFontTx/>
              <a:buNone/>
            </a:pPr>
            <a:r>
              <a:rPr lang="en-US" altLang="en-US" sz="1200">
                <a:latin typeface="Verdana" pitchFamily="34" charset="0"/>
              </a:rPr>
              <a:t>Knowledge in one discipline</a:t>
            </a:r>
          </a:p>
        </p:txBody>
      </p:sp>
      <p:sp>
        <p:nvSpPr>
          <p:cNvPr id="30737" name="Text Box 18"/>
          <p:cNvSpPr txBox="1">
            <a:spLocks noChangeArrowheads="1"/>
          </p:cNvSpPr>
          <p:nvPr/>
        </p:nvSpPr>
        <p:spPr bwMode="auto">
          <a:xfrm>
            <a:off x="2362200" y="4724400"/>
            <a:ext cx="892175" cy="530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a:spcBef>
                <a:spcPct val="0"/>
              </a:spcBef>
              <a:buFontTx/>
              <a:buNone/>
            </a:pPr>
            <a:r>
              <a:rPr lang="en-US" altLang="en-US" sz="1200">
                <a:latin typeface="Verdana" pitchFamily="34" charset="0"/>
              </a:rPr>
              <a:t>Apply in one discipline</a:t>
            </a:r>
          </a:p>
        </p:txBody>
      </p:sp>
      <p:sp>
        <p:nvSpPr>
          <p:cNvPr id="30738" name="Text Box 19"/>
          <p:cNvSpPr txBox="1">
            <a:spLocks noChangeArrowheads="1"/>
          </p:cNvSpPr>
          <p:nvPr/>
        </p:nvSpPr>
        <p:spPr bwMode="auto">
          <a:xfrm>
            <a:off x="3886200" y="4724400"/>
            <a:ext cx="1066800" cy="530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a:spcBef>
                <a:spcPct val="0"/>
              </a:spcBef>
              <a:buFontTx/>
              <a:buNone/>
            </a:pPr>
            <a:r>
              <a:rPr lang="en-US" altLang="en-US" sz="1200">
                <a:latin typeface="Verdana" pitchFamily="34" charset="0"/>
              </a:rPr>
              <a:t>Apply across disciplines</a:t>
            </a:r>
          </a:p>
        </p:txBody>
      </p:sp>
      <p:sp>
        <p:nvSpPr>
          <p:cNvPr id="30739" name="Text Box 20"/>
          <p:cNvSpPr txBox="1">
            <a:spLocks noChangeArrowheads="1"/>
          </p:cNvSpPr>
          <p:nvPr/>
        </p:nvSpPr>
        <p:spPr bwMode="auto">
          <a:xfrm>
            <a:off x="5257800" y="4724400"/>
            <a:ext cx="1524000" cy="838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a:spcBef>
                <a:spcPct val="0"/>
              </a:spcBef>
              <a:buFontTx/>
              <a:buNone/>
            </a:pPr>
            <a:r>
              <a:rPr lang="en-US" altLang="en-US" sz="1200">
                <a:latin typeface="Verdana" pitchFamily="34" charset="0"/>
              </a:rPr>
              <a:t>Apply to real-world predictable situations</a:t>
            </a:r>
          </a:p>
        </p:txBody>
      </p:sp>
      <p:sp>
        <p:nvSpPr>
          <p:cNvPr id="30740" name="Text Box 21"/>
          <p:cNvSpPr txBox="1">
            <a:spLocks noChangeArrowheads="1"/>
          </p:cNvSpPr>
          <p:nvPr/>
        </p:nvSpPr>
        <p:spPr bwMode="auto">
          <a:xfrm>
            <a:off x="6934200" y="4724400"/>
            <a:ext cx="1676400" cy="609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a:spcBef>
                <a:spcPct val="0"/>
              </a:spcBef>
              <a:buFontTx/>
              <a:buNone/>
            </a:pPr>
            <a:r>
              <a:rPr lang="en-US" altLang="en-US" sz="1200">
                <a:latin typeface="Verdana" pitchFamily="34" charset="0"/>
              </a:rPr>
              <a:t>Apply to real-world unpredictable situations</a:t>
            </a:r>
          </a:p>
        </p:txBody>
      </p:sp>
    </p:spTree>
    <p:custDataLst>
      <p:tags r:id="rId1"/>
    </p:custDataLst>
    <p:extLst>
      <p:ext uri="{BB962C8B-B14F-4D97-AF65-F5344CB8AC3E}">
        <p14:creationId xmlns:p14="http://schemas.microsoft.com/office/powerpoint/2010/main" val="36781627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36"/>
                                        </p:tgtEl>
                                        <p:attrNameLst>
                                          <p:attrName>style.visibility</p:attrName>
                                        </p:attrNameLst>
                                      </p:cBhvr>
                                      <p:to>
                                        <p:strVal val="visible"/>
                                      </p:to>
                                    </p:set>
                                    <p:animEffect transition="in" filter="fade">
                                      <p:cBhvr>
                                        <p:cTn id="7" dur="500"/>
                                        <p:tgtEl>
                                          <p:spTgt spid="30736"/>
                                        </p:tgtEl>
                                      </p:cBhvr>
                                    </p:animEffect>
                                  </p:childTnLst>
                                </p:cTn>
                              </p:par>
                              <p:par>
                                <p:cTn id="8" presetID="10" presetClass="entr" presetSubtype="0" fill="hold" nodeType="withEffect">
                                  <p:stCondLst>
                                    <p:cond delay="0"/>
                                  </p:stCondLst>
                                  <p:childTnLst>
                                    <p:set>
                                      <p:cBhvr>
                                        <p:cTn id="9" dur="1" fill="hold">
                                          <p:stCondLst>
                                            <p:cond delay="0"/>
                                          </p:stCondLst>
                                        </p:cTn>
                                        <p:tgtEl>
                                          <p:spTgt spid="30737"/>
                                        </p:tgtEl>
                                        <p:attrNameLst>
                                          <p:attrName>style.visibility</p:attrName>
                                        </p:attrNameLst>
                                      </p:cBhvr>
                                      <p:to>
                                        <p:strVal val="visible"/>
                                      </p:to>
                                    </p:set>
                                    <p:animEffect transition="in" filter="fade">
                                      <p:cBhvr>
                                        <p:cTn id="10" dur="500"/>
                                        <p:tgtEl>
                                          <p:spTgt spid="30737"/>
                                        </p:tgtEl>
                                      </p:cBhvr>
                                    </p:animEffect>
                                  </p:childTnLst>
                                </p:cTn>
                              </p:par>
                              <p:par>
                                <p:cTn id="11" presetID="10" presetClass="entr" presetSubtype="0" fill="hold" nodeType="withEffect">
                                  <p:stCondLst>
                                    <p:cond delay="0"/>
                                  </p:stCondLst>
                                  <p:childTnLst>
                                    <p:set>
                                      <p:cBhvr>
                                        <p:cTn id="12" dur="1" fill="hold">
                                          <p:stCondLst>
                                            <p:cond delay="0"/>
                                          </p:stCondLst>
                                        </p:cTn>
                                        <p:tgtEl>
                                          <p:spTgt spid="30738"/>
                                        </p:tgtEl>
                                        <p:attrNameLst>
                                          <p:attrName>style.visibility</p:attrName>
                                        </p:attrNameLst>
                                      </p:cBhvr>
                                      <p:to>
                                        <p:strVal val="visible"/>
                                      </p:to>
                                    </p:set>
                                    <p:animEffect transition="in" filter="fade">
                                      <p:cBhvr>
                                        <p:cTn id="13" dur="500"/>
                                        <p:tgtEl>
                                          <p:spTgt spid="30738"/>
                                        </p:tgtEl>
                                      </p:cBhvr>
                                    </p:animEffect>
                                  </p:childTnLst>
                                </p:cTn>
                              </p:par>
                              <p:par>
                                <p:cTn id="14" presetID="10" presetClass="entr" presetSubtype="0" fill="hold" nodeType="withEffect">
                                  <p:stCondLst>
                                    <p:cond delay="0"/>
                                  </p:stCondLst>
                                  <p:childTnLst>
                                    <p:set>
                                      <p:cBhvr>
                                        <p:cTn id="15" dur="1" fill="hold">
                                          <p:stCondLst>
                                            <p:cond delay="0"/>
                                          </p:stCondLst>
                                        </p:cTn>
                                        <p:tgtEl>
                                          <p:spTgt spid="30739"/>
                                        </p:tgtEl>
                                        <p:attrNameLst>
                                          <p:attrName>style.visibility</p:attrName>
                                        </p:attrNameLst>
                                      </p:cBhvr>
                                      <p:to>
                                        <p:strVal val="visible"/>
                                      </p:to>
                                    </p:set>
                                    <p:animEffect transition="in" filter="fade">
                                      <p:cBhvr>
                                        <p:cTn id="16" dur="500"/>
                                        <p:tgtEl>
                                          <p:spTgt spid="30739"/>
                                        </p:tgtEl>
                                      </p:cBhvr>
                                    </p:animEffect>
                                  </p:childTnLst>
                                </p:cTn>
                              </p:par>
                              <p:par>
                                <p:cTn id="17" presetID="10" presetClass="entr" presetSubtype="0" fill="hold" nodeType="withEffect">
                                  <p:stCondLst>
                                    <p:cond delay="0"/>
                                  </p:stCondLst>
                                  <p:childTnLst>
                                    <p:set>
                                      <p:cBhvr>
                                        <p:cTn id="18" dur="1" fill="hold">
                                          <p:stCondLst>
                                            <p:cond delay="0"/>
                                          </p:stCondLst>
                                        </p:cTn>
                                        <p:tgtEl>
                                          <p:spTgt spid="30740"/>
                                        </p:tgtEl>
                                        <p:attrNameLst>
                                          <p:attrName>style.visibility</p:attrName>
                                        </p:attrNameLst>
                                      </p:cBhvr>
                                      <p:to>
                                        <p:strVal val="visible"/>
                                      </p:to>
                                    </p:set>
                                    <p:animEffect transition="in" filter="fade">
                                      <p:cBhvr>
                                        <p:cTn id="19" dur="500"/>
                                        <p:tgtEl>
                                          <p:spTgt spid="30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ea typeface="ＭＳ Ｐゴシック" charset="0"/>
              <a:cs typeface="+mj-cs"/>
            </a:endParaRPr>
          </a:p>
        </p:txBody>
      </p:sp>
      <p:sp>
        <p:nvSpPr>
          <p:cNvPr id="3" name="Content Placeholder 2"/>
          <p:cNvSpPr>
            <a:spLocks noGrp="1"/>
          </p:cNvSpPr>
          <p:nvPr>
            <p:ph idx="1"/>
          </p:nvPr>
        </p:nvSpPr>
        <p:spPr/>
        <p:txBody>
          <a:bodyPr/>
          <a:lstStyle/>
          <a:p>
            <a:pPr marL="0" indent="0" algn="ctr">
              <a:buFont typeface="Wingdings" charset="0"/>
              <a:buNone/>
              <a:defRPr/>
            </a:pPr>
            <a:r>
              <a:rPr lang="en-US" sz="4800" dirty="0" smtClean="0">
                <a:ea typeface="ＭＳ Ｐゴシック" charset="0"/>
                <a:cs typeface="+mn-cs"/>
              </a:rPr>
              <a:t>Does This Sound Like Any Of Your Students?</a:t>
            </a:r>
            <a:endParaRPr lang="en-US" sz="4800" dirty="0">
              <a:ea typeface="ＭＳ Ｐゴシック" charset="0"/>
              <a:cs typeface="+mn-cs"/>
            </a:endParaRPr>
          </a:p>
        </p:txBody>
      </p:sp>
    </p:spTree>
    <p:extLst>
      <p:ext uri="{BB962C8B-B14F-4D97-AF65-F5344CB8AC3E}">
        <p14:creationId xmlns:p14="http://schemas.microsoft.com/office/powerpoint/2010/main" val="36604237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16387"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16388" name="Picture 4"/>
          <p:cNvPicPr>
            <a:picLocks noChangeAspect="1" noChangeArrowheads="1"/>
          </p:cNvPicPr>
          <p:nvPr/>
        </p:nvPicPr>
        <p:blipFill>
          <a:blip r:embed="rId2"/>
          <a:srcRect l="1726" r="1726" b="3125"/>
          <a:stretch>
            <a:fillRect/>
          </a:stretch>
        </p:blipFill>
        <p:spPr bwMode="auto">
          <a:xfrm>
            <a:off x="-136525" y="-228600"/>
            <a:ext cx="9417050" cy="708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3258593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17411"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17412" name="Picture 4"/>
          <p:cNvPicPr>
            <a:picLocks noChangeAspect="1" noChangeArrowheads="1"/>
          </p:cNvPicPr>
          <p:nvPr/>
        </p:nvPicPr>
        <p:blipFill>
          <a:blip r:embed="rId2"/>
          <a:srcRect l="3125" r="3125" b="6017"/>
          <a:stretch>
            <a:fillRect/>
          </a:stretch>
        </p:blipFill>
        <p:spPr bwMode="auto">
          <a:xfrm>
            <a:off x="0" y="-17463"/>
            <a:ext cx="9144000" cy="6875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15915948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18435"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18436" name="Picture 4"/>
          <p:cNvPicPr>
            <a:picLocks noChangeAspect="1" noChangeArrowheads="1"/>
          </p:cNvPicPr>
          <p:nvPr/>
        </p:nvPicPr>
        <p:blipFill>
          <a:blip r:embed="rId2"/>
          <a:srcRect/>
          <a:stretch>
            <a:fillRect/>
          </a:stretch>
        </p:blipFill>
        <p:spPr bwMode="auto">
          <a:xfrm>
            <a:off x="-204788" y="-228600"/>
            <a:ext cx="9471026" cy="708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74954461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19459"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19460" name="Picture 4"/>
          <p:cNvPicPr>
            <a:picLocks noChangeAspect="1" noChangeArrowheads="1"/>
          </p:cNvPicPr>
          <p:nvPr/>
        </p:nvPicPr>
        <p:blipFill>
          <a:blip r:embed="rId2"/>
          <a:srcRect l="1866" r="3125" b="8629"/>
          <a:stretch>
            <a:fillRect/>
          </a:stretch>
        </p:blipFill>
        <p:spPr bwMode="auto">
          <a:xfrm>
            <a:off x="-122238" y="0"/>
            <a:ext cx="9266238" cy="684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19710718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457200" y="304800"/>
            <a:ext cx="8229600" cy="1981200"/>
          </a:xfrm>
        </p:spPr>
        <p:txBody>
          <a:bodyPr>
            <a:normAutofit fontScale="90000"/>
          </a:bodyPr>
          <a:lstStyle/>
          <a:p>
            <a:pPr eaLnBrk="1" hangingPunct="1"/>
            <a:r>
              <a:rPr lang="en-US" altLang="en-US" smtClean="0">
                <a:latin typeface="Arial" pitchFamily="34" charset="0"/>
              </a:rPr>
              <a:t>We need to be using technology, including Web 2.0 tools to connect our classrooms with the rest of the world…..</a:t>
            </a:r>
          </a:p>
        </p:txBody>
      </p:sp>
      <p:pic>
        <p:nvPicPr>
          <p:cNvPr id="20483" name="Picture 4"/>
          <p:cNvPicPr>
            <a:picLocks noChangeAspect="1" noChangeArrowheads="1"/>
          </p:cNvPicPr>
          <p:nvPr/>
        </p:nvPicPr>
        <p:blipFill>
          <a:blip r:embed="rId2"/>
          <a:srcRect l="18378" t="31561" r="19916" b="7433"/>
          <a:stretch>
            <a:fillRect/>
          </a:stretch>
        </p:blipFill>
        <p:spPr bwMode="auto">
          <a:xfrm>
            <a:off x="1752600" y="2514600"/>
            <a:ext cx="5497513" cy="407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2554866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defRPr/>
            </a:pPr>
            <a:r>
              <a:rPr lang="en-US" b="1" dirty="0">
                <a:latin typeface="Arial" charset="0"/>
                <a:ea typeface="ＭＳ Ｐゴシック" charset="0"/>
                <a:cs typeface="+mj-cs"/>
              </a:rPr>
              <a:t>Top Web 2.0 Tools</a:t>
            </a:r>
          </a:p>
        </p:txBody>
      </p:sp>
      <p:sp>
        <p:nvSpPr>
          <p:cNvPr id="21507" name="Content Placeholder 3"/>
          <p:cNvSpPr>
            <a:spLocks noGrp="1"/>
          </p:cNvSpPr>
          <p:nvPr>
            <p:ph sz="half" idx="1"/>
          </p:nvPr>
        </p:nvSpPr>
        <p:spPr/>
        <p:txBody>
          <a:bodyPr/>
          <a:lstStyle/>
          <a:p>
            <a:pPr eaLnBrk="1" hangingPunct="1">
              <a:buFont typeface="Arial" charset="0"/>
              <a:buChar char="•"/>
              <a:defRPr/>
            </a:pPr>
            <a:r>
              <a:rPr lang="en-US">
                <a:latin typeface="Arial" charset="0"/>
                <a:ea typeface="ＭＳ Ｐゴシック" charset="0"/>
                <a:cs typeface="+mn-cs"/>
              </a:rPr>
              <a:t>Poll Everywhere</a:t>
            </a:r>
          </a:p>
          <a:p>
            <a:pPr eaLnBrk="1" hangingPunct="1">
              <a:buFont typeface="Arial" charset="0"/>
              <a:buChar char="•"/>
              <a:defRPr/>
            </a:pPr>
            <a:r>
              <a:rPr lang="en-US">
                <a:latin typeface="Arial" charset="0"/>
                <a:ea typeface="ＭＳ Ｐゴシック" charset="0"/>
                <a:cs typeface="+mn-cs"/>
              </a:rPr>
              <a:t>Animoto</a:t>
            </a:r>
          </a:p>
          <a:p>
            <a:pPr eaLnBrk="1" hangingPunct="1">
              <a:buFont typeface="Arial" charset="0"/>
              <a:buChar char="•"/>
              <a:defRPr/>
            </a:pPr>
            <a:r>
              <a:rPr lang="en-US">
                <a:latin typeface="Arial" charset="0"/>
                <a:ea typeface="ＭＳ Ｐゴシック" charset="0"/>
                <a:cs typeface="+mn-cs"/>
              </a:rPr>
              <a:t>LibriVox</a:t>
            </a:r>
          </a:p>
          <a:p>
            <a:pPr eaLnBrk="1" hangingPunct="1">
              <a:buFont typeface="Arial" charset="0"/>
              <a:buChar char="•"/>
              <a:defRPr/>
            </a:pPr>
            <a:r>
              <a:rPr lang="en-US">
                <a:latin typeface="Arial" charset="0"/>
                <a:ea typeface="ＭＳ Ｐゴシック" charset="0"/>
                <a:cs typeface="+mn-cs"/>
              </a:rPr>
              <a:t>Twitter</a:t>
            </a:r>
          </a:p>
          <a:p>
            <a:pPr eaLnBrk="1" hangingPunct="1">
              <a:buFont typeface="Arial" charset="0"/>
              <a:buChar char="•"/>
              <a:defRPr/>
            </a:pPr>
            <a:r>
              <a:rPr lang="en-US">
                <a:latin typeface="Arial" charset="0"/>
                <a:ea typeface="ＭＳ Ｐゴシック" charset="0"/>
                <a:cs typeface="+mn-cs"/>
              </a:rPr>
              <a:t>Dropbox</a:t>
            </a:r>
          </a:p>
          <a:p>
            <a:pPr eaLnBrk="1" hangingPunct="1">
              <a:buFont typeface="Arial" charset="0"/>
              <a:buChar char="•"/>
              <a:defRPr/>
            </a:pPr>
            <a:endParaRPr lang="en-US">
              <a:latin typeface="Arial" charset="0"/>
              <a:ea typeface="ＭＳ Ｐゴシック" charset="0"/>
              <a:cs typeface="+mn-cs"/>
            </a:endParaRPr>
          </a:p>
        </p:txBody>
      </p:sp>
      <p:sp>
        <p:nvSpPr>
          <p:cNvPr id="21508" name="Content Placeholder 4"/>
          <p:cNvSpPr>
            <a:spLocks noGrp="1"/>
          </p:cNvSpPr>
          <p:nvPr>
            <p:ph sz="half" idx="2"/>
          </p:nvPr>
        </p:nvSpPr>
        <p:spPr/>
        <p:txBody>
          <a:bodyPr/>
          <a:lstStyle/>
          <a:p>
            <a:pPr eaLnBrk="1" hangingPunct="1">
              <a:buFont typeface="Arial" charset="0"/>
              <a:buChar char="•"/>
              <a:defRPr/>
            </a:pPr>
            <a:r>
              <a:rPr lang="en-US" dirty="0" err="1">
                <a:latin typeface="Arial" charset="0"/>
                <a:ea typeface="ＭＳ Ｐゴシック" charset="0"/>
                <a:cs typeface="+mn-cs"/>
              </a:rPr>
              <a:t>WordPress</a:t>
            </a:r>
            <a:r>
              <a:rPr lang="en-US" dirty="0">
                <a:latin typeface="Arial" charset="0"/>
                <a:ea typeface="ＭＳ Ｐゴシック" charset="0"/>
                <a:cs typeface="+mn-cs"/>
              </a:rPr>
              <a:t>/Blogger</a:t>
            </a:r>
          </a:p>
          <a:p>
            <a:pPr eaLnBrk="1" hangingPunct="1">
              <a:buFont typeface="Arial" charset="0"/>
              <a:buChar char="•"/>
              <a:defRPr/>
            </a:pPr>
            <a:r>
              <a:rPr lang="en-US" dirty="0" err="1">
                <a:latin typeface="Arial" charset="0"/>
                <a:ea typeface="ＭＳ Ｐゴシック" charset="0"/>
                <a:cs typeface="+mn-cs"/>
              </a:rPr>
              <a:t>Diigo</a:t>
            </a:r>
            <a:endParaRPr lang="en-US" dirty="0">
              <a:latin typeface="Arial" charset="0"/>
              <a:ea typeface="ＭＳ Ｐゴシック" charset="0"/>
              <a:cs typeface="+mn-cs"/>
            </a:endParaRPr>
          </a:p>
          <a:p>
            <a:pPr eaLnBrk="1" hangingPunct="1">
              <a:buFont typeface="Arial" charset="0"/>
              <a:buChar char="•"/>
              <a:defRPr/>
            </a:pPr>
            <a:r>
              <a:rPr lang="en-US" dirty="0" err="1">
                <a:latin typeface="Arial" charset="0"/>
                <a:ea typeface="ＭＳ Ｐゴシック" charset="0"/>
                <a:cs typeface="+mn-cs"/>
              </a:rPr>
              <a:t>Conceptboard</a:t>
            </a:r>
            <a:endParaRPr lang="en-US" dirty="0">
              <a:latin typeface="Arial" charset="0"/>
              <a:ea typeface="ＭＳ Ｐゴシック" charset="0"/>
              <a:cs typeface="+mn-cs"/>
            </a:endParaRPr>
          </a:p>
          <a:p>
            <a:pPr eaLnBrk="1" hangingPunct="1">
              <a:buFont typeface="Arial" charset="0"/>
              <a:buChar char="•"/>
              <a:defRPr/>
            </a:pPr>
            <a:r>
              <a:rPr lang="en-US" dirty="0" err="1">
                <a:latin typeface="Arial" charset="0"/>
                <a:ea typeface="ＭＳ Ｐゴシック" charset="0"/>
                <a:cs typeface="+mn-cs"/>
              </a:rPr>
              <a:t>Cacoo</a:t>
            </a:r>
            <a:endParaRPr lang="en-US" dirty="0">
              <a:latin typeface="Arial" charset="0"/>
              <a:ea typeface="ＭＳ Ｐゴシック" charset="0"/>
              <a:cs typeface="+mn-cs"/>
            </a:endParaRPr>
          </a:p>
          <a:p>
            <a:pPr eaLnBrk="1" hangingPunct="1">
              <a:buFont typeface="Arial" charset="0"/>
              <a:buChar char="•"/>
              <a:defRPr/>
            </a:pPr>
            <a:r>
              <a:rPr lang="en-US" dirty="0" err="1">
                <a:latin typeface="Arial" charset="0"/>
                <a:ea typeface="ＭＳ Ｐゴシック" charset="0"/>
                <a:cs typeface="+mn-cs"/>
              </a:rPr>
              <a:t>Prezi</a:t>
            </a:r>
            <a:endParaRPr lang="en-US" dirty="0">
              <a:latin typeface="Arial" charset="0"/>
              <a:ea typeface="ＭＳ Ｐゴシック" charset="0"/>
              <a:cs typeface="+mn-cs"/>
            </a:endParaRPr>
          </a:p>
        </p:txBody>
      </p:sp>
      <p:sp>
        <p:nvSpPr>
          <p:cNvPr id="120837" name="TextBox 5"/>
          <p:cNvSpPr txBox="1">
            <a:spLocks noChangeArrowheads="1"/>
          </p:cNvSpPr>
          <p:nvPr/>
        </p:nvSpPr>
        <p:spPr bwMode="auto">
          <a:xfrm>
            <a:off x="2971800" y="5486400"/>
            <a:ext cx="4572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r" eaLnBrk="1" hangingPunct="1">
              <a:spcBef>
                <a:spcPct val="0"/>
              </a:spcBef>
              <a:buFontTx/>
              <a:buNone/>
            </a:pPr>
            <a:r>
              <a:rPr lang="en-US" altLang="en-US" sz="2400" i="1">
                <a:latin typeface="Arial" pitchFamily="34" charset="0"/>
              </a:rPr>
              <a:t>This list changes regularly!</a:t>
            </a:r>
          </a:p>
          <a:p>
            <a:pPr algn="r" eaLnBrk="1" hangingPunct="1">
              <a:spcBef>
                <a:spcPct val="0"/>
              </a:spcBef>
              <a:buFontTx/>
              <a:buNone/>
            </a:pPr>
            <a:r>
              <a:rPr lang="en-US" altLang="en-US" sz="2400" i="1">
                <a:latin typeface="Arial" pitchFamily="34" charset="0"/>
              </a:rPr>
              <a:t>Keep up with </a:t>
            </a:r>
            <a:r>
              <a:rPr lang="en-US" altLang="en-US" sz="2400" i="1">
                <a:latin typeface="Arial" pitchFamily="34" charset="0"/>
                <a:hlinkClick r:id="rId2"/>
              </a:rPr>
              <a:t>Edudemic</a:t>
            </a:r>
            <a:endParaRPr lang="en-US" altLang="en-US" sz="2400" i="1">
              <a:latin typeface="Arial" pitchFamily="34" charset="0"/>
            </a:endParaRPr>
          </a:p>
        </p:txBody>
      </p:sp>
    </p:spTree>
    <p:extLst>
      <p:ext uri="{BB962C8B-B14F-4D97-AF65-F5344CB8AC3E}">
        <p14:creationId xmlns:p14="http://schemas.microsoft.com/office/powerpoint/2010/main" val="41592314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22531"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22532" name="Picture 4"/>
          <p:cNvPicPr>
            <a:picLocks noChangeAspect="1" noChangeArrowheads="1"/>
          </p:cNvPicPr>
          <p:nvPr/>
        </p:nvPicPr>
        <p:blipFill>
          <a:blip r:embed="rId2"/>
          <a:srcRect l="2635" t="-2689" r="2635" b="7961"/>
          <a:stretch>
            <a:fillRect/>
          </a:stretch>
        </p:blipFill>
        <p:spPr bwMode="auto">
          <a:xfrm>
            <a:off x="0" y="-184150"/>
            <a:ext cx="9239250" cy="701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63139478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3" descr="techtool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03500" y="0"/>
            <a:ext cx="39179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749098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23555"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23556" name="Picture 4"/>
          <p:cNvPicPr>
            <a:picLocks noChangeAspect="1" noChangeArrowheads="1"/>
          </p:cNvPicPr>
          <p:nvPr/>
        </p:nvPicPr>
        <p:blipFill>
          <a:blip r:embed="rId2"/>
          <a:srcRect b="4710"/>
          <a:stretch>
            <a:fillRect/>
          </a:stretch>
        </p:blipFill>
        <p:spPr bwMode="auto">
          <a:xfrm>
            <a:off x="-304800" y="-112713"/>
            <a:ext cx="9753600" cy="697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762814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p:cNvSpPr>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en-US" altLang="en-US" sz="4200" b="1">
                <a:latin typeface="Arial" pitchFamily="34" charset="0"/>
              </a:rPr>
              <a:t>When is a Task Relevant?</a:t>
            </a:r>
          </a:p>
        </p:txBody>
      </p:sp>
      <p:sp>
        <p:nvSpPr>
          <p:cNvPr id="5" name="Content Placeholder 4"/>
          <p:cNvSpPr>
            <a:spLocks/>
          </p:cNvSpPr>
          <p:nvPr/>
        </p:nvSpPr>
        <p:spPr bwMode="auto">
          <a:xfrm>
            <a:off x="457200" y="1143000"/>
            <a:ext cx="4038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buClr>
                <a:schemeClr val="accent1"/>
              </a:buClr>
              <a:buSzPct val="65000"/>
              <a:buFont typeface="Wingdings" pitchFamily="2" charset="2"/>
              <a:buChar char="n"/>
            </a:pPr>
            <a:r>
              <a:rPr lang="en-US" altLang="en-US" sz="2800">
                <a:latin typeface="Arial" pitchFamily="34" charset="0"/>
              </a:rPr>
              <a:t>Value beyond school</a:t>
            </a:r>
          </a:p>
          <a:p>
            <a:pPr>
              <a:buClr>
                <a:schemeClr val="accent1"/>
              </a:buClr>
              <a:buSzPct val="65000"/>
              <a:buFont typeface="Wingdings" pitchFamily="2" charset="2"/>
              <a:buChar char="n"/>
            </a:pPr>
            <a:r>
              <a:rPr lang="en-US" altLang="en-US" sz="2800">
                <a:latin typeface="Arial" pitchFamily="34" charset="0"/>
              </a:rPr>
              <a:t>Addresses an actual problem of contemporary significance</a:t>
            </a:r>
          </a:p>
          <a:p>
            <a:pPr>
              <a:buClr>
                <a:schemeClr val="accent1"/>
              </a:buClr>
              <a:buSzPct val="65000"/>
              <a:buFont typeface="Wingdings" pitchFamily="2" charset="2"/>
              <a:buChar char="n"/>
            </a:pPr>
            <a:r>
              <a:rPr lang="en-US" altLang="en-US" sz="2800">
                <a:latin typeface="Arial" pitchFamily="34" charset="0"/>
              </a:rPr>
              <a:t>Builds on students</a:t>
            </a:r>
            <a:r>
              <a:rPr lang="ja-JP" altLang="en-US" sz="2800">
                <a:latin typeface="Arial" pitchFamily="34" charset="0"/>
              </a:rPr>
              <a:t>’</a:t>
            </a:r>
            <a:r>
              <a:rPr lang="en-US" altLang="ja-JP" sz="2800">
                <a:latin typeface="Arial" pitchFamily="34" charset="0"/>
              </a:rPr>
              <a:t> real-life experiences</a:t>
            </a:r>
          </a:p>
          <a:p>
            <a:pPr>
              <a:buClr>
                <a:schemeClr val="accent1"/>
              </a:buClr>
              <a:buSzPct val="65000"/>
              <a:buFont typeface="Wingdings" pitchFamily="2" charset="2"/>
              <a:buChar char="n"/>
            </a:pPr>
            <a:r>
              <a:rPr lang="en-US" altLang="en-US" sz="2800">
                <a:latin typeface="Arial" pitchFamily="34" charset="0"/>
              </a:rPr>
              <a:t>Has students communicate knowledge beyond the classroom</a:t>
            </a:r>
          </a:p>
        </p:txBody>
      </p:sp>
      <p:sp>
        <p:nvSpPr>
          <p:cNvPr id="64518" name="Content Placeholder 5"/>
          <p:cNvSpPr>
            <a:spLocks/>
          </p:cNvSpPr>
          <p:nvPr/>
        </p:nvSpPr>
        <p:spPr bwMode="auto">
          <a:xfrm>
            <a:off x="4648200" y="1143000"/>
            <a:ext cx="4038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buClr>
                <a:schemeClr val="accent1"/>
              </a:buClr>
              <a:buSzPct val="65000"/>
              <a:buFont typeface="Wingdings" pitchFamily="2" charset="2"/>
              <a:buChar char="n"/>
            </a:pPr>
            <a:r>
              <a:rPr lang="en-US" altLang="en-US" sz="2800">
                <a:latin typeface="Arial" pitchFamily="34" charset="0"/>
              </a:rPr>
              <a:t>Students recognize the connection between classroom knowledge and situations outside the classroom</a:t>
            </a:r>
          </a:p>
          <a:p>
            <a:pPr>
              <a:buClr>
                <a:schemeClr val="accent1"/>
              </a:buClr>
              <a:buSzPct val="65000"/>
              <a:buFont typeface="Wingdings" pitchFamily="2" charset="2"/>
              <a:buChar char="n"/>
            </a:pPr>
            <a:endParaRPr lang="en-US" altLang="en-US" sz="2800">
              <a:latin typeface="Arial" pitchFamily="34" charset="0"/>
            </a:endParaRPr>
          </a:p>
        </p:txBody>
      </p:sp>
    </p:spTree>
    <p:custDataLst>
      <p:tags r:id="rId1"/>
    </p:custDataLst>
    <p:extLst>
      <p:ext uri="{BB962C8B-B14F-4D97-AF65-F5344CB8AC3E}">
        <p14:creationId xmlns:p14="http://schemas.microsoft.com/office/powerpoint/2010/main" val="12215221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4518">
                                            <p:txEl>
                                              <p:pRg st="0" end="0"/>
                                            </p:txEl>
                                          </p:spTgt>
                                        </p:tgtEl>
                                        <p:attrNameLst>
                                          <p:attrName>style.visibility</p:attrName>
                                        </p:attrNameLst>
                                      </p:cBhvr>
                                      <p:to>
                                        <p:strVal val="visible"/>
                                      </p:to>
                                    </p:set>
                                    <p:animEffect transition="in" filter="fade">
                                      <p:cBhvr>
                                        <p:cTn id="27" dur="500"/>
                                        <p:tgtEl>
                                          <p:spTgt spid="645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4518"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24579"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24580" name="Picture 4"/>
          <p:cNvPicPr>
            <a:picLocks noChangeAspect="1" noChangeArrowheads="1"/>
          </p:cNvPicPr>
          <p:nvPr/>
        </p:nvPicPr>
        <p:blipFill>
          <a:blip r:embed="rId2"/>
          <a:srcRect l="4385" r="4523" b="10307"/>
          <a:stretch>
            <a:fillRect/>
          </a:stretch>
        </p:blipFill>
        <p:spPr bwMode="auto">
          <a:xfrm>
            <a:off x="-30163" y="-225425"/>
            <a:ext cx="9390063" cy="708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56174837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25603"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25604" name="Picture 4"/>
          <p:cNvPicPr>
            <a:picLocks noChangeAspect="1" noChangeArrowheads="1"/>
          </p:cNvPicPr>
          <p:nvPr/>
        </p:nvPicPr>
        <p:blipFill>
          <a:blip r:embed="rId2"/>
          <a:srcRect/>
          <a:stretch>
            <a:fillRect/>
          </a:stretch>
        </p:blipFill>
        <p:spPr bwMode="auto">
          <a:xfrm>
            <a:off x="-52388" y="-228600"/>
            <a:ext cx="9212263" cy="708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24659662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26627"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26628" name="Picture 4"/>
          <p:cNvPicPr>
            <a:picLocks noChangeAspect="1" noChangeArrowheads="1"/>
          </p:cNvPicPr>
          <p:nvPr/>
        </p:nvPicPr>
        <p:blipFill>
          <a:blip r:embed="rId2"/>
          <a:srcRect l="1445" r="1868" b="3125"/>
          <a:stretch>
            <a:fillRect/>
          </a:stretch>
        </p:blipFill>
        <p:spPr bwMode="auto">
          <a:xfrm>
            <a:off x="0" y="0"/>
            <a:ext cx="91249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Oval 1"/>
          <p:cNvSpPr>
            <a:spLocks noChangeArrowheads="1"/>
          </p:cNvSpPr>
          <p:nvPr/>
        </p:nvSpPr>
        <p:spPr bwMode="auto">
          <a:xfrm>
            <a:off x="8458200" y="6400800"/>
            <a:ext cx="6858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endParaRPr lang="en-US" altLang="en-US" sz="1800"/>
          </a:p>
        </p:txBody>
      </p:sp>
    </p:spTree>
    <p:extLst>
      <p:ext uri="{BB962C8B-B14F-4D97-AF65-F5344CB8AC3E}">
        <p14:creationId xmlns:p14="http://schemas.microsoft.com/office/powerpoint/2010/main" val="32866641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27651"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27652" name="Picture 4"/>
          <p:cNvPicPr>
            <a:picLocks noChangeAspect="1" noChangeArrowheads="1"/>
          </p:cNvPicPr>
          <p:nvPr/>
        </p:nvPicPr>
        <p:blipFill>
          <a:blip r:embed="rId2"/>
          <a:srcRect/>
          <a:stretch>
            <a:fillRect/>
          </a:stretch>
        </p:blipFill>
        <p:spPr bwMode="auto">
          <a:xfrm>
            <a:off x="0" y="-112713"/>
            <a:ext cx="9266238" cy="697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84536043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28675"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28676" name="Picture 4"/>
          <p:cNvPicPr>
            <a:picLocks noChangeAspect="1" noChangeArrowheads="1"/>
          </p:cNvPicPr>
          <p:nvPr/>
        </p:nvPicPr>
        <p:blipFill>
          <a:blip r:embed="rId2"/>
          <a:srcRect/>
          <a:stretch>
            <a:fillRect/>
          </a:stretch>
        </p:blipFill>
        <p:spPr bwMode="auto">
          <a:xfrm>
            <a:off x="0" y="0"/>
            <a:ext cx="9253538" cy="686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0283804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29699"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29700"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8176566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30723"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30724" name="Picture 4"/>
          <p:cNvPicPr>
            <a:picLocks noChangeAspect="1" noChangeArrowheads="1"/>
          </p:cNvPicPr>
          <p:nvPr/>
        </p:nvPicPr>
        <p:blipFill>
          <a:blip r:embed="rId2"/>
          <a:srcRect l="3125" r="3125" b="6949"/>
          <a:stretch>
            <a:fillRect/>
          </a:stretch>
        </p:blipFill>
        <p:spPr bwMode="auto">
          <a:xfrm>
            <a:off x="254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58579918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defRPr/>
            </a:pPr>
            <a:endParaRPr lang="en-US">
              <a:latin typeface="Arial" charset="0"/>
              <a:ea typeface="ＭＳ Ｐゴシック" charset="0"/>
              <a:cs typeface="+mj-cs"/>
            </a:endParaRPr>
          </a:p>
        </p:txBody>
      </p:sp>
      <p:sp>
        <p:nvSpPr>
          <p:cNvPr id="31747" name="Rectangle 3"/>
          <p:cNvSpPr>
            <a:spLocks noGrp="1" noChangeArrowheads="1"/>
          </p:cNvSpPr>
          <p:nvPr>
            <p:ph type="body" idx="1"/>
          </p:nvPr>
        </p:nvSpPr>
        <p:spPr/>
        <p:txBody>
          <a:bodyPr/>
          <a:lstStyle/>
          <a:p>
            <a:pPr eaLnBrk="1" hangingPunct="1">
              <a:buFont typeface="Arial" charset="0"/>
              <a:buChar char="•"/>
              <a:defRPr/>
            </a:pPr>
            <a:endParaRPr lang="en-US">
              <a:latin typeface="Arial" charset="0"/>
              <a:ea typeface="ＭＳ Ｐゴシック" charset="0"/>
              <a:cs typeface="+mn-cs"/>
            </a:endParaRPr>
          </a:p>
        </p:txBody>
      </p:sp>
      <p:pic>
        <p:nvPicPr>
          <p:cNvPr id="31748" name="Picture 4"/>
          <p:cNvPicPr>
            <a:picLocks noChangeAspect="1" noChangeArrowheads="1"/>
          </p:cNvPicPr>
          <p:nvPr/>
        </p:nvPicPr>
        <p:blipFill>
          <a:blip r:embed="rId2"/>
          <a:srcRect/>
          <a:stretch>
            <a:fillRect/>
          </a:stretch>
        </p:blipFill>
        <p:spPr bwMode="auto">
          <a:xfrm>
            <a:off x="-109538" y="-228600"/>
            <a:ext cx="9404351" cy="708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8077083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p:cNvSpPr>
            <a:spLocks noGrp="1"/>
          </p:cNvSpPr>
          <p:nvPr>
            <p:ph type="title"/>
          </p:nvPr>
        </p:nvSpPr>
        <p:spPr/>
        <p:txBody>
          <a:bodyPr>
            <a:normAutofit fontScale="90000"/>
          </a:bodyPr>
          <a:lstStyle/>
          <a:p>
            <a:pPr eaLnBrk="1" hangingPunct="1"/>
            <a:r>
              <a:rPr lang="en-US" altLang="en-US" b="1" smtClean="0">
                <a:latin typeface="Arial" pitchFamily="34" charset="0"/>
              </a:rPr>
              <a:t>Technology</a:t>
            </a:r>
            <a:r>
              <a:rPr lang="ja-JP" altLang="en-US" b="1" smtClean="0">
                <a:latin typeface="Arial" pitchFamily="34" charset="0"/>
              </a:rPr>
              <a:t>’</a:t>
            </a:r>
            <a:r>
              <a:rPr lang="en-US" altLang="ja-JP" b="1" smtClean="0">
                <a:latin typeface="Arial" pitchFamily="34" charset="0"/>
              </a:rPr>
              <a:t>s Four Roles In Student Achievement</a:t>
            </a:r>
            <a:endParaRPr lang="en-US" altLang="en-US" b="1" smtClean="0">
              <a:latin typeface="Arial" pitchFamily="34" charset="0"/>
            </a:endParaRPr>
          </a:p>
        </p:txBody>
      </p:sp>
      <p:sp>
        <p:nvSpPr>
          <p:cNvPr id="32771" name="Content Placeholder 2"/>
          <p:cNvSpPr>
            <a:spLocks noGrp="1"/>
          </p:cNvSpPr>
          <p:nvPr>
            <p:ph idx="1"/>
          </p:nvPr>
        </p:nvSpPr>
        <p:spPr/>
        <p:txBody>
          <a:bodyPr/>
          <a:lstStyle/>
          <a:p>
            <a:pPr eaLnBrk="1" hangingPunct="1">
              <a:buFont typeface="Arial" charset="0"/>
              <a:buChar char="•"/>
              <a:defRPr/>
            </a:pPr>
            <a:r>
              <a:rPr lang="en-US">
                <a:latin typeface="Arial" charset="0"/>
                <a:ea typeface="ＭＳ Ｐゴシック" charset="0"/>
                <a:cs typeface="+mn-cs"/>
              </a:rPr>
              <a:t>First, effective technology uses have been found to increase the ability of students to achieve. If you want higher test scores, focus technology uses on higher thinking tasks.</a:t>
            </a:r>
          </a:p>
        </p:txBody>
      </p:sp>
      <p:sp>
        <p:nvSpPr>
          <p:cNvPr id="133124" name="TextBox 3"/>
          <p:cNvSpPr txBox="1">
            <a:spLocks noChangeArrowheads="1"/>
          </p:cNvSpPr>
          <p:nvPr/>
        </p:nvSpPr>
        <p:spPr bwMode="auto">
          <a:xfrm>
            <a:off x="4343400" y="5410200"/>
            <a:ext cx="4114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US" altLang="en-US" sz="2000" i="1">
                <a:latin typeface="Arial" pitchFamily="34" charset="0"/>
                <a:hlinkClick r:id="rId2"/>
              </a:rPr>
              <a:t>Bernajean Porter </a:t>
            </a:r>
            <a:endParaRPr lang="en-US" altLang="en-US" sz="2000" i="1">
              <a:latin typeface="Arial" pitchFamily="34" charset="0"/>
            </a:endParaRPr>
          </a:p>
        </p:txBody>
      </p:sp>
    </p:spTree>
    <p:extLst>
      <p:ext uri="{BB962C8B-B14F-4D97-AF65-F5344CB8AC3E}">
        <p14:creationId xmlns:p14="http://schemas.microsoft.com/office/powerpoint/2010/main" val="8856682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p:txBody>
          <a:bodyPr>
            <a:normAutofit fontScale="90000"/>
          </a:bodyPr>
          <a:lstStyle/>
          <a:p>
            <a:pPr eaLnBrk="1" hangingPunct="1"/>
            <a:r>
              <a:rPr lang="en-US" altLang="en-US" b="1" smtClean="0">
                <a:latin typeface="Arial" pitchFamily="34" charset="0"/>
              </a:rPr>
              <a:t>Technology</a:t>
            </a:r>
            <a:r>
              <a:rPr lang="ja-JP" altLang="en-US" b="1" smtClean="0">
                <a:latin typeface="Arial" pitchFamily="34" charset="0"/>
              </a:rPr>
              <a:t>’</a:t>
            </a:r>
            <a:r>
              <a:rPr lang="en-US" altLang="ja-JP" b="1" smtClean="0">
                <a:latin typeface="Arial" pitchFamily="34" charset="0"/>
              </a:rPr>
              <a:t>s Four Roles In Student Achievement</a:t>
            </a:r>
            <a:endParaRPr lang="en-US" altLang="en-US" b="1" smtClean="0">
              <a:latin typeface="Arial" pitchFamily="34" charset="0"/>
            </a:endParaRPr>
          </a:p>
        </p:txBody>
      </p:sp>
      <p:sp>
        <p:nvSpPr>
          <p:cNvPr id="33795" name="Content Placeholder 2"/>
          <p:cNvSpPr>
            <a:spLocks noGrp="1"/>
          </p:cNvSpPr>
          <p:nvPr>
            <p:ph idx="1"/>
          </p:nvPr>
        </p:nvSpPr>
        <p:spPr>
          <a:xfrm>
            <a:off x="457200" y="1600200"/>
            <a:ext cx="8229600" cy="5029200"/>
          </a:xfrm>
        </p:spPr>
        <p:txBody>
          <a:bodyPr/>
          <a:lstStyle/>
          <a:p>
            <a:pPr eaLnBrk="1" hangingPunct="1">
              <a:buFont typeface="Arial" charset="0"/>
              <a:buChar char="•"/>
              <a:defRPr/>
            </a:pPr>
            <a:r>
              <a:rPr lang="en-US" sz="2800">
                <a:latin typeface="Arial" charset="0"/>
                <a:ea typeface="ＭＳ Ｐゴシック" charset="0"/>
                <a:cs typeface="+mn-cs"/>
              </a:rPr>
              <a:t>Second, technology can support traditional student assessment in four ways</a:t>
            </a:r>
          </a:p>
          <a:p>
            <a:pPr lvl="1" eaLnBrk="1" hangingPunct="1">
              <a:buFont typeface="Arial" charset="0"/>
              <a:buChar char="–"/>
              <a:defRPr/>
            </a:pPr>
            <a:r>
              <a:rPr lang="en-US" sz="2300">
                <a:latin typeface="Arial" charset="0"/>
                <a:ea typeface="ＭＳ Ｐゴシック" charset="0"/>
              </a:rPr>
              <a:t> online grade books used to increase communication with students and parents in real time</a:t>
            </a:r>
          </a:p>
          <a:p>
            <a:pPr lvl="1" eaLnBrk="1" hangingPunct="1">
              <a:buFont typeface="Arial" charset="0"/>
              <a:buChar char="–"/>
              <a:defRPr/>
            </a:pPr>
            <a:r>
              <a:rPr lang="en-US" sz="2300">
                <a:latin typeface="Arial" charset="0"/>
                <a:ea typeface="ＭＳ Ｐゴシック" charset="0"/>
              </a:rPr>
              <a:t>test banks that support teachers in customizing for individual needs</a:t>
            </a:r>
          </a:p>
          <a:p>
            <a:pPr lvl="1" eaLnBrk="1" hangingPunct="1">
              <a:buFont typeface="Arial" charset="0"/>
              <a:buChar char="–"/>
              <a:defRPr/>
            </a:pPr>
            <a:r>
              <a:rPr lang="en-US" sz="2300">
                <a:latin typeface="Arial" charset="0"/>
                <a:ea typeface="ＭＳ Ｐゴシック" charset="0"/>
              </a:rPr>
              <a:t>electronic tests that provide immediate feedback loops of formative diagnosis that redirect learning tasks</a:t>
            </a:r>
          </a:p>
          <a:p>
            <a:pPr lvl="1" eaLnBrk="1" hangingPunct="1">
              <a:buFont typeface="Arial" charset="0"/>
              <a:buChar char="–"/>
              <a:defRPr/>
            </a:pPr>
            <a:r>
              <a:rPr lang="en-US" sz="2300">
                <a:latin typeface="Arial" charset="0"/>
                <a:ea typeface="ＭＳ Ｐゴシック" charset="0"/>
              </a:rPr>
              <a:t>student information systems for continuous tracking and communicating student achievements.</a:t>
            </a:r>
          </a:p>
        </p:txBody>
      </p:sp>
    </p:spTree>
    <p:extLst>
      <p:ext uri="{BB962C8B-B14F-4D97-AF65-F5344CB8AC3E}">
        <p14:creationId xmlns:p14="http://schemas.microsoft.com/office/powerpoint/2010/main" val="865512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FrameworkFin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Line 3"/>
          <p:cNvSpPr>
            <a:spLocks noChangeShapeType="1"/>
          </p:cNvSpPr>
          <p:nvPr/>
        </p:nvSpPr>
        <p:spPr bwMode="auto">
          <a:xfrm flipV="1">
            <a:off x="3048000" y="762000"/>
            <a:ext cx="0" cy="4419600"/>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76" name="Line 4"/>
          <p:cNvSpPr>
            <a:spLocks noChangeShapeType="1"/>
          </p:cNvSpPr>
          <p:nvPr/>
        </p:nvSpPr>
        <p:spPr bwMode="auto">
          <a:xfrm>
            <a:off x="4343400" y="5181600"/>
            <a:ext cx="3733800" cy="0"/>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77" name="Rectangle 6"/>
          <p:cNvSpPr>
            <a:spLocks noChangeArrowheads="1"/>
          </p:cNvSpPr>
          <p:nvPr/>
        </p:nvSpPr>
        <p:spPr bwMode="auto">
          <a:xfrm>
            <a:off x="5715000" y="1384300"/>
            <a:ext cx="1657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en-US" altLang="en-US" sz="1800">
                <a:latin typeface="Arial" pitchFamily="34" charset="0"/>
              </a:rPr>
              <a:t>Adaptation</a:t>
            </a:r>
          </a:p>
        </p:txBody>
      </p:sp>
      <p:sp>
        <p:nvSpPr>
          <p:cNvPr id="54278" name="Text Box 7"/>
          <p:cNvSpPr txBox="1">
            <a:spLocks noChangeArrowheads="1"/>
          </p:cNvSpPr>
          <p:nvPr/>
        </p:nvSpPr>
        <p:spPr bwMode="auto">
          <a:xfrm>
            <a:off x="4800600" y="1295400"/>
            <a:ext cx="2590800" cy="1676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en-US" altLang="en-US" sz="4800" b="1">
                <a:latin typeface="Arial" pitchFamily="34" charset="0"/>
              </a:rPr>
              <a:t>D</a:t>
            </a:r>
          </a:p>
          <a:p>
            <a:pPr algn="ctr" eaLnBrk="1" hangingPunct="1">
              <a:spcBef>
                <a:spcPct val="0"/>
              </a:spcBef>
              <a:buFontTx/>
              <a:buNone/>
            </a:pPr>
            <a:endParaRPr lang="en-US" altLang="en-US" sz="800">
              <a:latin typeface="Arial" pitchFamily="34" charset="0"/>
            </a:endParaRPr>
          </a:p>
          <a:p>
            <a:pPr algn="ctr" eaLnBrk="1" hangingPunct="1">
              <a:spcBef>
                <a:spcPct val="0"/>
              </a:spcBef>
              <a:buFontTx/>
              <a:buNone/>
            </a:pPr>
            <a:endParaRPr lang="en-US" altLang="en-US" sz="1400">
              <a:latin typeface="Arial" pitchFamily="34" charset="0"/>
            </a:endParaRPr>
          </a:p>
          <a:p>
            <a:pPr algn="ctr" eaLnBrk="1" hangingPunct="1">
              <a:spcBef>
                <a:spcPct val="0"/>
              </a:spcBef>
              <a:buFontTx/>
              <a:buNone/>
            </a:pPr>
            <a:endParaRPr lang="en-US" altLang="en-US" sz="800">
              <a:latin typeface="Arial" pitchFamily="34" charset="0"/>
            </a:endParaRPr>
          </a:p>
          <a:p>
            <a:pPr algn="ctr" eaLnBrk="1" hangingPunct="1">
              <a:spcBef>
                <a:spcPct val="0"/>
              </a:spcBef>
              <a:buFontTx/>
              <a:buNone/>
            </a:pPr>
            <a:r>
              <a:rPr lang="en-US" altLang="en-US" sz="1400">
                <a:latin typeface="Arial" pitchFamily="34" charset="0"/>
              </a:rPr>
              <a:t>High Rigor – High Relevance</a:t>
            </a:r>
          </a:p>
          <a:p>
            <a:pPr eaLnBrk="1" hangingPunct="1">
              <a:spcBef>
                <a:spcPct val="0"/>
              </a:spcBef>
              <a:buFontTx/>
              <a:buNone/>
            </a:pPr>
            <a:endParaRPr lang="en-US" altLang="en-US" sz="1800" b="1">
              <a:latin typeface="Arial" pitchFamily="34" charset="0"/>
            </a:endParaRPr>
          </a:p>
        </p:txBody>
      </p:sp>
      <p:sp>
        <p:nvSpPr>
          <p:cNvPr id="54279" name="Text Box 9"/>
          <p:cNvSpPr txBox="1">
            <a:spLocks noChangeArrowheads="1"/>
          </p:cNvSpPr>
          <p:nvPr/>
        </p:nvSpPr>
        <p:spPr bwMode="auto">
          <a:xfrm>
            <a:off x="4724400" y="3581400"/>
            <a:ext cx="2590800" cy="1752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en-US" altLang="en-US" sz="4800" b="1">
                <a:latin typeface="Arial" pitchFamily="34" charset="0"/>
              </a:rPr>
              <a:t>B</a:t>
            </a:r>
          </a:p>
          <a:p>
            <a:pPr algn="ctr" eaLnBrk="1" hangingPunct="1">
              <a:spcBef>
                <a:spcPct val="0"/>
              </a:spcBef>
              <a:buFontTx/>
              <a:buNone/>
            </a:pPr>
            <a:endParaRPr lang="en-US" altLang="en-US" sz="800">
              <a:latin typeface="Arial" pitchFamily="34" charset="0"/>
            </a:endParaRPr>
          </a:p>
          <a:p>
            <a:pPr algn="ctr" eaLnBrk="1" hangingPunct="1">
              <a:spcBef>
                <a:spcPct val="0"/>
              </a:spcBef>
              <a:buFontTx/>
              <a:buNone/>
            </a:pPr>
            <a:endParaRPr lang="en-US" altLang="en-US" sz="1400">
              <a:latin typeface="Arial" pitchFamily="34" charset="0"/>
            </a:endParaRPr>
          </a:p>
          <a:p>
            <a:pPr algn="ctr" eaLnBrk="1" hangingPunct="1">
              <a:spcBef>
                <a:spcPct val="0"/>
              </a:spcBef>
              <a:buFontTx/>
              <a:buNone/>
            </a:pPr>
            <a:endParaRPr lang="en-US" altLang="en-US" sz="800">
              <a:latin typeface="Arial" pitchFamily="34" charset="0"/>
            </a:endParaRPr>
          </a:p>
          <a:p>
            <a:pPr algn="ctr" eaLnBrk="1" hangingPunct="1">
              <a:spcBef>
                <a:spcPct val="0"/>
              </a:spcBef>
              <a:buFontTx/>
              <a:buNone/>
            </a:pPr>
            <a:r>
              <a:rPr lang="en-US" altLang="en-US" sz="1400">
                <a:latin typeface="Arial" pitchFamily="34" charset="0"/>
              </a:rPr>
              <a:t>Low Rigor – High Relevance</a:t>
            </a:r>
          </a:p>
          <a:p>
            <a:pPr eaLnBrk="1" hangingPunct="1">
              <a:spcBef>
                <a:spcPct val="0"/>
              </a:spcBef>
              <a:buFontTx/>
              <a:buNone/>
            </a:pPr>
            <a:endParaRPr lang="en-US" altLang="en-US" sz="1800" b="1">
              <a:latin typeface="Arial" pitchFamily="34" charset="0"/>
            </a:endParaRPr>
          </a:p>
        </p:txBody>
      </p:sp>
      <p:sp>
        <p:nvSpPr>
          <p:cNvPr id="54280" name="Text Box 10"/>
          <p:cNvSpPr txBox="1">
            <a:spLocks noChangeArrowheads="1"/>
          </p:cNvSpPr>
          <p:nvPr/>
        </p:nvSpPr>
        <p:spPr bwMode="auto">
          <a:xfrm>
            <a:off x="1981200" y="3581400"/>
            <a:ext cx="2438400" cy="1752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en-US" altLang="en-US" sz="4800" b="1">
                <a:latin typeface="Arial" pitchFamily="34" charset="0"/>
              </a:rPr>
              <a:t>A</a:t>
            </a:r>
          </a:p>
          <a:p>
            <a:pPr algn="ctr" eaLnBrk="1" hangingPunct="1">
              <a:spcBef>
                <a:spcPct val="0"/>
              </a:spcBef>
              <a:buFontTx/>
              <a:buNone/>
            </a:pPr>
            <a:endParaRPr lang="en-US" altLang="en-US" sz="800">
              <a:latin typeface="Arial" pitchFamily="34" charset="0"/>
            </a:endParaRPr>
          </a:p>
          <a:p>
            <a:pPr algn="ctr" eaLnBrk="1" hangingPunct="1">
              <a:spcBef>
                <a:spcPct val="0"/>
              </a:spcBef>
              <a:buFontTx/>
              <a:buNone/>
            </a:pPr>
            <a:endParaRPr lang="en-US" altLang="en-US" sz="1400">
              <a:latin typeface="Arial" pitchFamily="34" charset="0"/>
            </a:endParaRPr>
          </a:p>
          <a:p>
            <a:pPr algn="ctr" eaLnBrk="1" hangingPunct="1">
              <a:spcBef>
                <a:spcPct val="0"/>
              </a:spcBef>
              <a:buFontTx/>
              <a:buNone/>
            </a:pPr>
            <a:endParaRPr lang="en-US" altLang="en-US" sz="800">
              <a:latin typeface="Arial" pitchFamily="34" charset="0"/>
            </a:endParaRPr>
          </a:p>
          <a:p>
            <a:pPr algn="ctr" eaLnBrk="1" hangingPunct="1">
              <a:spcBef>
                <a:spcPct val="0"/>
              </a:spcBef>
              <a:buFontTx/>
              <a:buNone/>
            </a:pPr>
            <a:r>
              <a:rPr lang="en-US" altLang="en-US" sz="1400">
                <a:latin typeface="Arial" pitchFamily="34" charset="0"/>
              </a:rPr>
              <a:t>Low Rigor – Low Relevance</a:t>
            </a:r>
          </a:p>
          <a:p>
            <a:pPr eaLnBrk="1" hangingPunct="1">
              <a:spcBef>
                <a:spcPct val="0"/>
              </a:spcBef>
              <a:buFontTx/>
              <a:buNone/>
            </a:pPr>
            <a:endParaRPr lang="en-US" altLang="en-US" sz="1800" b="1">
              <a:latin typeface="Arial" pitchFamily="34" charset="0"/>
            </a:endParaRPr>
          </a:p>
        </p:txBody>
      </p:sp>
      <p:sp>
        <p:nvSpPr>
          <p:cNvPr id="54281" name="Text Box 11"/>
          <p:cNvSpPr txBox="1">
            <a:spLocks noChangeArrowheads="1"/>
          </p:cNvSpPr>
          <p:nvPr/>
        </p:nvSpPr>
        <p:spPr bwMode="auto">
          <a:xfrm>
            <a:off x="1981200" y="1295400"/>
            <a:ext cx="2438400" cy="1752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en-US" altLang="en-US" sz="4800" b="1">
                <a:latin typeface="Arial" pitchFamily="34" charset="0"/>
              </a:rPr>
              <a:t>C</a:t>
            </a:r>
          </a:p>
          <a:p>
            <a:pPr algn="ctr" eaLnBrk="1" hangingPunct="1">
              <a:spcBef>
                <a:spcPct val="0"/>
              </a:spcBef>
              <a:buFontTx/>
              <a:buNone/>
            </a:pPr>
            <a:endParaRPr lang="en-US" altLang="en-US" sz="800">
              <a:latin typeface="Arial" pitchFamily="34" charset="0"/>
            </a:endParaRPr>
          </a:p>
          <a:p>
            <a:pPr algn="ctr" eaLnBrk="1" hangingPunct="1">
              <a:spcBef>
                <a:spcPct val="0"/>
              </a:spcBef>
              <a:buFontTx/>
              <a:buNone/>
            </a:pPr>
            <a:endParaRPr lang="en-US" altLang="en-US" sz="1400">
              <a:latin typeface="Arial" pitchFamily="34" charset="0"/>
            </a:endParaRPr>
          </a:p>
          <a:p>
            <a:pPr algn="ctr" eaLnBrk="1" hangingPunct="1">
              <a:spcBef>
                <a:spcPct val="0"/>
              </a:spcBef>
              <a:buFontTx/>
              <a:buNone/>
            </a:pPr>
            <a:endParaRPr lang="en-US" altLang="en-US" sz="800">
              <a:latin typeface="Arial" pitchFamily="34" charset="0"/>
            </a:endParaRPr>
          </a:p>
          <a:p>
            <a:pPr algn="ctr" eaLnBrk="1" hangingPunct="1">
              <a:spcBef>
                <a:spcPct val="0"/>
              </a:spcBef>
              <a:buFontTx/>
              <a:buNone/>
            </a:pPr>
            <a:r>
              <a:rPr lang="en-US" altLang="en-US" sz="1400">
                <a:latin typeface="Arial" pitchFamily="34" charset="0"/>
              </a:rPr>
              <a:t>High Rigor – Low Relevance</a:t>
            </a:r>
          </a:p>
          <a:p>
            <a:pPr eaLnBrk="1" hangingPunct="1">
              <a:spcBef>
                <a:spcPct val="0"/>
              </a:spcBef>
              <a:buFontTx/>
              <a:buNone/>
            </a:pPr>
            <a:endParaRPr lang="en-US" altLang="en-US" sz="1800" b="1">
              <a:latin typeface="Arial" pitchFamily="34" charset="0"/>
            </a:endParaRPr>
          </a:p>
        </p:txBody>
      </p:sp>
    </p:spTree>
    <p:custDataLst>
      <p:tags r:id="rId1"/>
    </p:custDataLst>
    <p:extLst>
      <p:ext uri="{BB962C8B-B14F-4D97-AF65-F5344CB8AC3E}">
        <p14:creationId xmlns:p14="http://schemas.microsoft.com/office/powerpoint/2010/main" val="1776049996"/>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p:cNvSpPr>
            <a:spLocks noGrp="1"/>
          </p:cNvSpPr>
          <p:nvPr>
            <p:ph type="title"/>
          </p:nvPr>
        </p:nvSpPr>
        <p:spPr/>
        <p:txBody>
          <a:bodyPr>
            <a:normAutofit fontScale="90000"/>
          </a:bodyPr>
          <a:lstStyle/>
          <a:p>
            <a:pPr eaLnBrk="1" hangingPunct="1"/>
            <a:r>
              <a:rPr lang="en-US" altLang="en-US" b="1" smtClean="0">
                <a:latin typeface="Arial" pitchFamily="34" charset="0"/>
              </a:rPr>
              <a:t>Technology</a:t>
            </a:r>
            <a:r>
              <a:rPr lang="ja-JP" altLang="en-US" b="1" smtClean="0">
                <a:latin typeface="Arial" pitchFamily="34" charset="0"/>
              </a:rPr>
              <a:t>’</a:t>
            </a:r>
            <a:r>
              <a:rPr lang="en-US" altLang="ja-JP" b="1" smtClean="0">
                <a:latin typeface="Arial" pitchFamily="34" charset="0"/>
              </a:rPr>
              <a:t>s Four Roles In Student Achievement</a:t>
            </a:r>
            <a:endParaRPr lang="en-US" altLang="en-US" b="1" smtClean="0">
              <a:latin typeface="Arial" pitchFamily="34" charset="0"/>
            </a:endParaRPr>
          </a:p>
        </p:txBody>
      </p:sp>
      <p:sp>
        <p:nvSpPr>
          <p:cNvPr id="34819" name="Content Placeholder 2"/>
          <p:cNvSpPr>
            <a:spLocks noGrp="1"/>
          </p:cNvSpPr>
          <p:nvPr>
            <p:ph idx="1"/>
          </p:nvPr>
        </p:nvSpPr>
        <p:spPr>
          <a:xfrm>
            <a:off x="457200" y="1600200"/>
            <a:ext cx="8382000" cy="5029200"/>
          </a:xfrm>
        </p:spPr>
        <p:txBody>
          <a:bodyPr/>
          <a:lstStyle/>
          <a:p>
            <a:pPr eaLnBrk="1" hangingPunct="1">
              <a:buFont typeface="Arial" charset="0"/>
              <a:buChar char="•"/>
              <a:defRPr/>
            </a:pPr>
            <a:r>
              <a:rPr lang="en-US" sz="2800">
                <a:latin typeface="Arial" charset="0"/>
                <a:ea typeface="ＭＳ Ｐゴシック" charset="0"/>
                <a:cs typeface="+mn-cs"/>
              </a:rPr>
              <a:t>Third, technology also extends our ability to evaluate the growth and development of student abilities over time</a:t>
            </a:r>
          </a:p>
          <a:p>
            <a:pPr lvl="1" eaLnBrk="1" hangingPunct="1">
              <a:buFont typeface="Arial" charset="0"/>
              <a:buChar char="–"/>
              <a:defRPr/>
            </a:pPr>
            <a:r>
              <a:rPr lang="en-US" sz="2300">
                <a:latin typeface="Arial" charset="0"/>
                <a:ea typeface="ＭＳ Ｐゴシック" charset="0"/>
              </a:rPr>
              <a:t>using video reports for showing rather than telling about student successes</a:t>
            </a:r>
          </a:p>
          <a:p>
            <a:pPr lvl="1" eaLnBrk="1" hangingPunct="1">
              <a:buFont typeface="Arial" charset="0"/>
              <a:buChar char="–"/>
              <a:defRPr/>
            </a:pPr>
            <a:r>
              <a:rPr lang="en-US" sz="2300">
                <a:latin typeface="Arial" charset="0"/>
                <a:ea typeface="ＭＳ Ｐゴシック" charset="0"/>
              </a:rPr>
              <a:t>using electronic K-12 portfolios for revealing formative progress</a:t>
            </a:r>
          </a:p>
          <a:p>
            <a:pPr lvl="1" eaLnBrk="1" hangingPunct="1">
              <a:buFont typeface="Arial" charset="0"/>
              <a:buChar char="–"/>
              <a:defRPr/>
            </a:pPr>
            <a:r>
              <a:rPr lang="en-US" sz="2300">
                <a:latin typeface="Arial" charset="0"/>
                <a:ea typeface="ＭＳ Ｐゴシック" charset="0"/>
              </a:rPr>
              <a:t>creating digital student resumes for showcasing exemplar work</a:t>
            </a:r>
          </a:p>
          <a:p>
            <a:pPr lvl="1" eaLnBrk="1" hangingPunct="1">
              <a:buFont typeface="Arial" charset="0"/>
              <a:buChar char="–"/>
              <a:defRPr/>
            </a:pPr>
            <a:r>
              <a:rPr lang="en-US" sz="2300">
                <a:latin typeface="Arial" charset="0"/>
                <a:ea typeface="ＭＳ Ｐゴシック" charset="0"/>
              </a:rPr>
              <a:t>engaging students along the way in organizing and reflecting on their own progress.</a:t>
            </a:r>
          </a:p>
        </p:txBody>
      </p:sp>
    </p:spTree>
    <p:extLst>
      <p:ext uri="{BB962C8B-B14F-4D97-AF65-F5344CB8AC3E}">
        <p14:creationId xmlns:p14="http://schemas.microsoft.com/office/powerpoint/2010/main" val="250884060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p:txBody>
          <a:bodyPr>
            <a:normAutofit fontScale="90000"/>
          </a:bodyPr>
          <a:lstStyle/>
          <a:p>
            <a:pPr eaLnBrk="1" hangingPunct="1"/>
            <a:r>
              <a:rPr lang="en-US" altLang="en-US" b="1" smtClean="0">
                <a:latin typeface="Arial" pitchFamily="34" charset="0"/>
              </a:rPr>
              <a:t>Technology</a:t>
            </a:r>
            <a:r>
              <a:rPr lang="ja-JP" altLang="en-US" b="1" smtClean="0">
                <a:latin typeface="Arial" pitchFamily="34" charset="0"/>
              </a:rPr>
              <a:t>’</a:t>
            </a:r>
            <a:r>
              <a:rPr lang="en-US" altLang="ja-JP" b="1" smtClean="0">
                <a:latin typeface="Arial" pitchFamily="34" charset="0"/>
              </a:rPr>
              <a:t>s Four Roles In Student Achievement</a:t>
            </a:r>
            <a:endParaRPr lang="en-US" altLang="en-US" b="1" smtClean="0">
              <a:latin typeface="Arial" pitchFamily="34" charset="0"/>
            </a:endParaRPr>
          </a:p>
        </p:txBody>
      </p:sp>
      <p:sp>
        <p:nvSpPr>
          <p:cNvPr id="136195" name="Content Placeholder 2"/>
          <p:cNvSpPr>
            <a:spLocks noGrp="1"/>
          </p:cNvSpPr>
          <p:nvPr>
            <p:ph idx="1"/>
          </p:nvPr>
        </p:nvSpPr>
        <p:spPr>
          <a:xfrm>
            <a:off x="152400" y="1524000"/>
            <a:ext cx="8763000" cy="5181600"/>
          </a:xfrm>
        </p:spPr>
        <p:txBody>
          <a:bodyPr>
            <a:normAutofit lnSpcReduction="10000"/>
          </a:bodyPr>
          <a:lstStyle/>
          <a:p>
            <a:pPr eaLnBrk="1" hangingPunct="1"/>
            <a:r>
              <a:rPr lang="en-US" altLang="en-US" sz="2800" smtClean="0">
                <a:latin typeface="Arial" pitchFamily="34" charset="0"/>
              </a:rPr>
              <a:t>Fourth, technology expands student</a:t>
            </a:r>
            <a:r>
              <a:rPr lang="ja-JP" altLang="en-US" sz="2800" smtClean="0">
                <a:latin typeface="Arial" pitchFamily="34" charset="0"/>
              </a:rPr>
              <a:t>’</a:t>
            </a:r>
            <a:r>
              <a:rPr lang="en-US" altLang="ja-JP" sz="2800" smtClean="0">
                <a:latin typeface="Arial" pitchFamily="34" charset="0"/>
              </a:rPr>
              <a:t>s ability to demonstrate what they know and are able to do.</a:t>
            </a:r>
          </a:p>
          <a:p>
            <a:pPr eaLnBrk="1" hangingPunct="1"/>
            <a:r>
              <a:rPr lang="en-US" altLang="en-US" sz="2800" smtClean="0">
                <a:latin typeface="Arial" pitchFamily="34" charset="0"/>
              </a:rPr>
              <a:t> Student work produced with technology can be used to:</a:t>
            </a:r>
          </a:p>
          <a:p>
            <a:pPr lvl="1" eaLnBrk="1" hangingPunct="1"/>
            <a:r>
              <a:rPr lang="en-US" altLang="en-US" sz="2300" smtClean="0">
                <a:latin typeface="Arial" pitchFamily="34" charset="0"/>
              </a:rPr>
              <a:t>measure impact</a:t>
            </a:r>
          </a:p>
          <a:p>
            <a:pPr lvl="1" eaLnBrk="1" hangingPunct="1"/>
            <a:r>
              <a:rPr lang="en-US" altLang="en-US" sz="2300" smtClean="0">
                <a:latin typeface="Arial" pitchFamily="34" charset="0"/>
              </a:rPr>
              <a:t>organize staff development</a:t>
            </a:r>
          </a:p>
          <a:p>
            <a:pPr lvl="1" eaLnBrk="1" hangingPunct="1"/>
            <a:r>
              <a:rPr lang="en-US" altLang="en-US" sz="2300" smtClean="0">
                <a:latin typeface="Arial" pitchFamily="34" charset="0"/>
              </a:rPr>
              <a:t>increase lesson design skills</a:t>
            </a:r>
          </a:p>
          <a:p>
            <a:pPr lvl="1" eaLnBrk="1" hangingPunct="1"/>
            <a:r>
              <a:rPr lang="en-US" altLang="en-US" sz="2300" smtClean="0">
                <a:latin typeface="Arial" pitchFamily="34" charset="0"/>
              </a:rPr>
              <a:t>extend evaluation processes</a:t>
            </a:r>
          </a:p>
          <a:p>
            <a:pPr lvl="1" eaLnBrk="1" hangingPunct="1"/>
            <a:r>
              <a:rPr lang="en-US" altLang="en-US" sz="2300" smtClean="0">
                <a:latin typeface="Arial" pitchFamily="34" charset="0"/>
              </a:rPr>
              <a:t>support students in becoming knowledge producers rather than consumers.</a:t>
            </a:r>
          </a:p>
          <a:p>
            <a:pPr lvl="2" eaLnBrk="1" hangingPunct="1"/>
            <a:r>
              <a:rPr lang="en-US" altLang="en-US" sz="1900" smtClean="0">
                <a:latin typeface="Arial" pitchFamily="34" charset="0"/>
              </a:rPr>
              <a:t>students were found to perform significantly better when composing essay tests on computers rather than using paper - pen. (Wellesley Public Schools/Boston College, 2000)</a:t>
            </a:r>
          </a:p>
        </p:txBody>
      </p:sp>
    </p:spTree>
    <p:extLst>
      <p:ext uri="{BB962C8B-B14F-4D97-AF65-F5344CB8AC3E}">
        <p14:creationId xmlns:p14="http://schemas.microsoft.com/office/powerpoint/2010/main" val="49390757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fontScale="90000"/>
          </a:bodyPr>
          <a:lstStyle/>
          <a:p>
            <a:pPr eaLnBrk="1" hangingPunct="1">
              <a:defRPr/>
            </a:pPr>
            <a:r>
              <a:rPr lang="en-US" b="1">
                <a:latin typeface="Arial" charset="0"/>
                <a:ea typeface="ＭＳ Ｐゴシック" charset="0"/>
                <a:cs typeface="+mj-cs"/>
              </a:rPr>
              <a:t>Transforming Uses of Technology</a:t>
            </a:r>
          </a:p>
        </p:txBody>
      </p:sp>
      <p:sp>
        <p:nvSpPr>
          <p:cNvPr id="36867" name="Rectangle 3"/>
          <p:cNvSpPr>
            <a:spLocks noGrp="1" noChangeArrowheads="1"/>
          </p:cNvSpPr>
          <p:nvPr>
            <p:ph type="body" idx="1"/>
          </p:nvPr>
        </p:nvSpPr>
        <p:spPr/>
        <p:txBody>
          <a:bodyPr>
            <a:normAutofit lnSpcReduction="10000"/>
          </a:bodyPr>
          <a:lstStyle/>
          <a:p>
            <a:pPr eaLnBrk="1" hangingPunct="1">
              <a:buFont typeface="Arial" charset="0"/>
              <a:buChar char="•"/>
              <a:defRPr/>
            </a:pPr>
            <a:r>
              <a:rPr lang="en-US">
                <a:latin typeface="Arial" charset="0"/>
                <a:ea typeface="ＭＳ Ｐゴシック" charset="0"/>
                <a:cs typeface="+mn-cs"/>
              </a:rPr>
              <a:t>Technology and learning uses are initiated by students as well as by teachers, creating innovative learning tasks that would be impossible without technology</a:t>
            </a:r>
          </a:p>
          <a:p>
            <a:pPr eaLnBrk="1" hangingPunct="1">
              <a:buFont typeface="Arial" charset="0"/>
              <a:buChar char="•"/>
              <a:defRPr/>
            </a:pPr>
            <a:r>
              <a:rPr lang="en-US">
                <a:latin typeface="Arial" charset="0"/>
                <a:ea typeface="ＭＳ Ｐゴシック" charset="0"/>
                <a:cs typeface="+mn-cs"/>
              </a:rPr>
              <a:t>Expanding teacher and student roles, and developing skills in collaboration, self-directed learning, complex thinking, communication, and the use of electronic information</a:t>
            </a:r>
          </a:p>
          <a:p>
            <a:pPr eaLnBrk="1" hangingPunct="1">
              <a:buFont typeface="Arial" charset="0"/>
              <a:buChar char="•"/>
              <a:defRPr/>
            </a:pPr>
            <a:endParaRPr lang="en-US">
              <a:latin typeface="Arial" charset="0"/>
              <a:ea typeface="ＭＳ Ｐゴシック" charset="0"/>
              <a:cs typeface="+mn-cs"/>
            </a:endParaRPr>
          </a:p>
        </p:txBody>
      </p:sp>
    </p:spTree>
    <p:extLst>
      <p:ext uri="{BB962C8B-B14F-4D97-AF65-F5344CB8AC3E}">
        <p14:creationId xmlns:p14="http://schemas.microsoft.com/office/powerpoint/2010/main" val="213358482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normAutofit fontScale="90000"/>
          </a:bodyPr>
          <a:lstStyle/>
          <a:p>
            <a:pPr eaLnBrk="1" hangingPunct="1">
              <a:defRPr/>
            </a:pPr>
            <a:r>
              <a:rPr lang="en-US" b="1">
                <a:latin typeface="Arial" charset="0"/>
                <a:ea typeface="ＭＳ Ｐゴシック" charset="0"/>
                <a:cs typeface="+mj-cs"/>
              </a:rPr>
              <a:t>Transforming Uses of Technology</a:t>
            </a:r>
          </a:p>
        </p:txBody>
      </p:sp>
      <p:sp>
        <p:nvSpPr>
          <p:cNvPr id="37891" name="Content Placeholder 2"/>
          <p:cNvSpPr>
            <a:spLocks noGrp="1"/>
          </p:cNvSpPr>
          <p:nvPr>
            <p:ph idx="1"/>
          </p:nvPr>
        </p:nvSpPr>
        <p:spPr/>
        <p:txBody>
          <a:bodyPr/>
          <a:lstStyle/>
          <a:p>
            <a:pPr eaLnBrk="1" hangingPunct="1">
              <a:buFont typeface="Arial" charset="0"/>
              <a:buChar char="•"/>
              <a:defRPr/>
            </a:pPr>
            <a:r>
              <a:rPr lang="en-US">
                <a:latin typeface="Arial" charset="0"/>
                <a:ea typeface="ＭＳ Ｐゴシック" charset="0"/>
                <a:cs typeface="+mn-cs"/>
              </a:rPr>
              <a:t>Technology is used to transform school culture. When describing what is happening, teachers are telling "new stories with new tools."</a:t>
            </a:r>
          </a:p>
        </p:txBody>
      </p:sp>
    </p:spTree>
    <p:extLst>
      <p:ext uri="{BB962C8B-B14F-4D97-AF65-F5344CB8AC3E}">
        <p14:creationId xmlns:p14="http://schemas.microsoft.com/office/powerpoint/2010/main" val="135555736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normAutofit fontScale="90000"/>
          </a:bodyPr>
          <a:lstStyle/>
          <a:p>
            <a:pPr eaLnBrk="1" hangingPunct="1">
              <a:defRPr/>
            </a:pPr>
            <a:r>
              <a:rPr lang="en-US" b="1">
                <a:latin typeface="Arial" charset="0"/>
                <a:ea typeface="ＭＳ Ｐゴシック" charset="0"/>
                <a:cs typeface="+mj-cs"/>
              </a:rPr>
              <a:t>Transforming Uses of Technology</a:t>
            </a:r>
          </a:p>
        </p:txBody>
      </p:sp>
      <p:sp>
        <p:nvSpPr>
          <p:cNvPr id="139267" name="Content Placeholder 2"/>
          <p:cNvSpPr>
            <a:spLocks noGrp="1"/>
          </p:cNvSpPr>
          <p:nvPr>
            <p:ph idx="1"/>
          </p:nvPr>
        </p:nvSpPr>
        <p:spPr>
          <a:xfrm>
            <a:off x="457200" y="1295400"/>
            <a:ext cx="8229600" cy="5257800"/>
          </a:xfrm>
        </p:spPr>
        <p:txBody>
          <a:bodyPr/>
          <a:lstStyle/>
          <a:p>
            <a:pPr eaLnBrk="1" hangingPunct="1"/>
            <a:r>
              <a:rPr lang="en-US" altLang="en-US" sz="2400" smtClean="0">
                <a:latin typeface="Arial" pitchFamily="34" charset="0"/>
              </a:rPr>
              <a:t>Typical activities include:</a:t>
            </a:r>
            <a:br>
              <a:rPr lang="en-US" altLang="en-US" sz="2400" smtClean="0">
                <a:latin typeface="Arial" pitchFamily="34" charset="0"/>
              </a:rPr>
            </a:br>
            <a:r>
              <a:rPr lang="en-US" altLang="en-US" sz="2400" smtClean="0">
                <a:latin typeface="Arial" pitchFamily="34" charset="0"/>
              </a:rPr>
              <a:t>• using technologies as complex learning and thinking tools </a:t>
            </a:r>
            <a:br>
              <a:rPr lang="en-US" altLang="en-US" sz="2400" smtClean="0">
                <a:latin typeface="Arial" pitchFamily="34" charset="0"/>
              </a:rPr>
            </a:br>
            <a:r>
              <a:rPr lang="en-US" altLang="en-US" sz="2400" smtClean="0">
                <a:latin typeface="Arial" pitchFamily="34" charset="0"/>
              </a:rPr>
              <a:t>• students in different schools using telecommunications to gather, process, and report on a common project </a:t>
            </a:r>
            <a:br>
              <a:rPr lang="en-US" altLang="en-US" sz="2400" smtClean="0">
                <a:latin typeface="Arial" pitchFamily="34" charset="0"/>
              </a:rPr>
            </a:br>
            <a:r>
              <a:rPr lang="en-US" altLang="en-US" sz="2400" smtClean="0">
                <a:latin typeface="Arial" pitchFamily="34" charset="0"/>
              </a:rPr>
              <a:t>• students working together to solve real-world problems with real-world technology tools </a:t>
            </a:r>
            <a:br>
              <a:rPr lang="en-US" altLang="en-US" sz="2400" smtClean="0">
                <a:latin typeface="Arial" pitchFamily="34" charset="0"/>
              </a:rPr>
            </a:br>
            <a:r>
              <a:rPr lang="en-US" altLang="en-US" sz="2400" smtClean="0">
                <a:latin typeface="Arial" pitchFamily="34" charset="0"/>
              </a:rPr>
              <a:t>• students using groupware that facilitates collaborative writing, brainstorming, or other technology-based group activities </a:t>
            </a:r>
            <a:br>
              <a:rPr lang="en-US" altLang="en-US" sz="2400" smtClean="0">
                <a:latin typeface="Arial" pitchFamily="34" charset="0"/>
              </a:rPr>
            </a:br>
            <a:r>
              <a:rPr lang="en-US" altLang="en-US" sz="2400" smtClean="0">
                <a:latin typeface="Arial" pitchFamily="34" charset="0"/>
              </a:rPr>
              <a:t>• students have opportunities to construct and demonstrate their learning beyond standardized tests through performance-based assessments and other alternatives</a:t>
            </a:r>
          </a:p>
        </p:txBody>
      </p:sp>
    </p:spTree>
    <p:extLst>
      <p:ext uri="{BB962C8B-B14F-4D97-AF65-F5344CB8AC3E}">
        <p14:creationId xmlns:p14="http://schemas.microsoft.com/office/powerpoint/2010/main" val="250887214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4" descr="padwheelposter.pd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08000"/>
            <a:ext cx="9144000" cy="582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980715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b="1" dirty="0" smtClean="0">
                <a:ea typeface="ＭＳ Ｐゴシック" charset="0"/>
                <a:cs typeface="+mj-cs"/>
              </a:rPr>
              <a:t>Technology Integration Matrix</a:t>
            </a:r>
            <a:endParaRPr lang="en-US" b="1" dirty="0">
              <a:ea typeface="ＭＳ Ｐゴシック" charset="0"/>
              <a:cs typeface="+mj-cs"/>
            </a:endParaRPr>
          </a:p>
        </p:txBody>
      </p:sp>
      <p:sp>
        <p:nvSpPr>
          <p:cNvPr id="141315" name="Content Placeholder 2"/>
          <p:cNvSpPr>
            <a:spLocks noGrp="1"/>
          </p:cNvSpPr>
          <p:nvPr>
            <p:ph sz="half" idx="1"/>
          </p:nvPr>
        </p:nvSpPr>
        <p:spPr>
          <a:xfrm>
            <a:off x="152400" y="1600200"/>
            <a:ext cx="4343400" cy="5029200"/>
          </a:xfrm>
        </p:spPr>
        <p:txBody>
          <a:bodyPr/>
          <a:lstStyle/>
          <a:p>
            <a:r>
              <a:rPr lang="en-US" altLang="en-US" sz="2000" smtClean="0"/>
              <a:t>Grades 3-5, Entry, Collaborative: </a:t>
            </a:r>
            <a:r>
              <a:rPr lang="en-US" altLang="en-US" sz="2000" u="sng" smtClean="0">
                <a:hlinkClick r:id="rId2"/>
              </a:rPr>
              <a:t>http://fcit.usf.edu/matrix/lessons/collaborative_entry_languagearts</a:t>
            </a:r>
            <a:endParaRPr lang="en-US" altLang="en-US" sz="2000" smtClean="0"/>
          </a:p>
          <a:p>
            <a:r>
              <a:rPr lang="en-US" altLang="en-US" sz="2000" smtClean="0"/>
              <a:t>Middle School, Collaborative, Adaptation</a:t>
            </a:r>
          </a:p>
          <a:p>
            <a:r>
              <a:rPr lang="en-US" altLang="en-US" sz="2000" u="sng" smtClean="0">
                <a:hlinkClick r:id="rId3"/>
              </a:rPr>
              <a:t>http://fcit.usf.edu/matrix/lessons/constructive_adaptation_languagearts</a:t>
            </a:r>
            <a:endParaRPr lang="en-US" altLang="en-US" sz="2000" smtClean="0"/>
          </a:p>
          <a:p>
            <a:r>
              <a:rPr lang="en-US" altLang="en-US" sz="2000" smtClean="0"/>
              <a:t>Grades 3-5 Entry, Authentic,</a:t>
            </a:r>
          </a:p>
          <a:p>
            <a:r>
              <a:rPr lang="en-US" altLang="en-US" sz="2000" u="sng" smtClean="0">
                <a:hlinkClick r:id="rId4"/>
              </a:rPr>
              <a:t>http://fcit.usf.edu/matrix/lessons/authentic_entry_math</a:t>
            </a:r>
            <a:endParaRPr lang="en-US" altLang="en-US" sz="2000" smtClean="0"/>
          </a:p>
          <a:p>
            <a:r>
              <a:rPr lang="en-US" altLang="en-US" sz="2000" smtClean="0"/>
              <a:t>Grades 3-5, Goal Directed, Transformation</a:t>
            </a:r>
          </a:p>
        </p:txBody>
      </p:sp>
      <p:sp>
        <p:nvSpPr>
          <p:cNvPr id="5" name="Content Placeholder 4"/>
          <p:cNvSpPr>
            <a:spLocks noGrp="1"/>
          </p:cNvSpPr>
          <p:nvPr>
            <p:ph sz="half" idx="2"/>
          </p:nvPr>
        </p:nvSpPr>
        <p:spPr>
          <a:xfrm>
            <a:off x="4648200" y="1600200"/>
            <a:ext cx="4343400" cy="4876800"/>
          </a:xfrm>
        </p:spPr>
        <p:txBody>
          <a:bodyPr/>
          <a:lstStyle/>
          <a:p>
            <a:pPr>
              <a:buFont typeface="Arial" charset="0"/>
              <a:buChar char="•"/>
              <a:defRPr/>
            </a:pPr>
            <a:r>
              <a:rPr lang="en-US" sz="2000" dirty="0">
                <a:ea typeface="ＭＳ Ｐゴシック" charset="0"/>
                <a:cs typeface="+mn-cs"/>
              </a:rPr>
              <a:t>MS, Goal Directed, Transformation</a:t>
            </a:r>
          </a:p>
          <a:p>
            <a:pPr>
              <a:buFont typeface="Arial" charset="0"/>
              <a:buChar char="•"/>
              <a:defRPr/>
            </a:pPr>
            <a:r>
              <a:rPr lang="en-US" sz="2000" u="sng" dirty="0">
                <a:ea typeface="ＭＳ Ｐゴシック" charset="0"/>
                <a:cs typeface="+mn-cs"/>
                <a:hlinkClick r:id="rId5"/>
              </a:rPr>
              <a:t>http://fcit.usf.edu/matrix/lessons/goaldirected_transformation_socialstudies</a:t>
            </a:r>
            <a:endParaRPr lang="en-US" sz="2000" dirty="0">
              <a:ea typeface="ＭＳ Ｐゴシック" charset="0"/>
              <a:cs typeface="+mn-cs"/>
            </a:endParaRPr>
          </a:p>
          <a:p>
            <a:pPr>
              <a:buFont typeface="Arial" charset="0"/>
              <a:buChar char="•"/>
              <a:defRPr/>
            </a:pPr>
            <a:r>
              <a:rPr lang="en-US" sz="2000" dirty="0">
                <a:ea typeface="ＭＳ Ｐゴシック" charset="0"/>
                <a:cs typeface="+mn-cs"/>
              </a:rPr>
              <a:t>MS Goal Directed, Transformation</a:t>
            </a:r>
          </a:p>
          <a:p>
            <a:pPr>
              <a:buFont typeface="Arial" charset="0"/>
              <a:buChar char="•"/>
              <a:defRPr/>
            </a:pPr>
            <a:r>
              <a:rPr lang="en-US" sz="2000" u="sng" dirty="0">
                <a:ea typeface="ＭＳ Ｐゴシック" charset="0"/>
                <a:cs typeface="+mn-cs"/>
                <a:hlinkClick r:id="rId6"/>
              </a:rPr>
              <a:t>http://fcit.usf.edu/matrix/lessons/</a:t>
            </a:r>
            <a:r>
              <a:rPr lang="en-US" sz="2400" u="sng" dirty="0">
                <a:ea typeface="ＭＳ Ｐゴシック" charset="0"/>
                <a:cs typeface="+mn-cs"/>
                <a:hlinkClick r:id="rId6"/>
              </a:rPr>
              <a:t>goaldirected_transformation_languagearts</a:t>
            </a:r>
            <a:endParaRPr lang="en-US" sz="2000" dirty="0">
              <a:ea typeface="ＭＳ Ｐゴシック" charset="0"/>
              <a:cs typeface="+mn-cs"/>
            </a:endParaRPr>
          </a:p>
          <a:p>
            <a:pPr>
              <a:buFont typeface="Arial" charset="0"/>
              <a:buChar char="•"/>
              <a:defRPr/>
            </a:pPr>
            <a:r>
              <a:rPr lang="en-US" sz="2000" dirty="0">
                <a:ea typeface="ＭＳ Ｐゴシック" charset="0"/>
                <a:cs typeface="+mn-cs"/>
              </a:rPr>
              <a:t>MS Authentic, Entry</a:t>
            </a:r>
          </a:p>
          <a:p>
            <a:pPr>
              <a:buFont typeface="Arial" charset="0"/>
              <a:buChar char="•"/>
              <a:defRPr/>
            </a:pPr>
            <a:r>
              <a:rPr lang="en-US" sz="2000" u="sng" dirty="0">
                <a:ea typeface="ＭＳ Ｐゴシック" charset="0"/>
                <a:cs typeface="+mn-cs"/>
                <a:hlinkClick r:id="rId7"/>
              </a:rPr>
              <a:t>http://fcit.usf.edu/matrix/lessons/authentic_entry_socialstudies</a:t>
            </a:r>
            <a:endParaRPr lang="en-US" sz="2000" dirty="0">
              <a:ea typeface="ＭＳ Ｐゴシック" charset="0"/>
              <a:cs typeface="+mn-cs"/>
            </a:endParaRPr>
          </a:p>
          <a:p>
            <a:pPr>
              <a:buFont typeface="Arial" charset="0"/>
              <a:buChar char="•"/>
              <a:defRPr/>
            </a:pPr>
            <a:endParaRPr lang="en-US" sz="2000" dirty="0">
              <a:ea typeface="ＭＳ Ｐゴシック" charset="0"/>
              <a:cs typeface="+mn-cs"/>
            </a:endParaRPr>
          </a:p>
        </p:txBody>
      </p:sp>
    </p:spTree>
    <p:extLst>
      <p:ext uri="{BB962C8B-B14F-4D97-AF65-F5344CB8AC3E}">
        <p14:creationId xmlns:p14="http://schemas.microsoft.com/office/powerpoint/2010/main" val="24214794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p:txBody>
          <a:bodyPr/>
          <a:lstStyle/>
          <a:p>
            <a:pPr eaLnBrk="1" hangingPunct="1"/>
            <a:r>
              <a:rPr lang="en-US" altLang="en-US" b="1" dirty="0" smtClean="0">
                <a:effectLst>
                  <a:outerShdw blurRad="38100" dist="38100" dir="2700000" algn="tl">
                    <a:srgbClr val="000000">
                      <a:alpha val="43137"/>
                    </a:srgbClr>
                  </a:outerShdw>
                </a:effectLst>
              </a:rPr>
              <a:t>Your Unit</a:t>
            </a:r>
          </a:p>
        </p:txBody>
      </p:sp>
      <p:sp>
        <p:nvSpPr>
          <p:cNvPr id="142339" name="Content Placeholder 2"/>
          <p:cNvSpPr>
            <a:spLocks noGrp="1"/>
          </p:cNvSpPr>
          <p:nvPr>
            <p:ph idx="1"/>
          </p:nvPr>
        </p:nvSpPr>
        <p:spPr/>
        <p:txBody>
          <a:bodyPr/>
          <a:lstStyle/>
          <a:p>
            <a:pPr eaLnBrk="1" hangingPunct="1"/>
            <a:r>
              <a:rPr lang="en-US" altLang="en-US" smtClean="0"/>
              <a:t>Think About It</a:t>
            </a:r>
          </a:p>
          <a:p>
            <a:pPr lvl="1" eaLnBrk="1" hangingPunct="1"/>
            <a:r>
              <a:rPr lang="en-US" altLang="en-US" smtClean="0"/>
              <a:t>What content areas are you considering?</a:t>
            </a:r>
          </a:p>
          <a:p>
            <a:pPr lvl="1" eaLnBrk="1" hangingPunct="1"/>
            <a:r>
              <a:rPr lang="en-US" altLang="en-US" smtClean="0"/>
              <a:t>What specific units are you considering?</a:t>
            </a:r>
          </a:p>
          <a:p>
            <a:pPr eaLnBrk="1" hangingPunct="1"/>
            <a:r>
              <a:rPr lang="en-US" altLang="en-US" smtClean="0"/>
              <a:t>Share</a:t>
            </a:r>
          </a:p>
          <a:p>
            <a:pPr lvl="1" eaLnBrk="1" hangingPunct="1"/>
            <a:r>
              <a:rPr lang="en-US" altLang="en-US" smtClean="0"/>
              <a:t>Are there colleagues who have similar interests?</a:t>
            </a:r>
          </a:p>
          <a:p>
            <a:pPr lvl="1" eaLnBrk="1" hangingPunct="1"/>
            <a:r>
              <a:rPr lang="en-US" altLang="en-US" smtClean="0"/>
              <a:t>You may create a </a:t>
            </a:r>
            <a:r>
              <a:rPr lang="ja-JP" altLang="en-US" smtClean="0"/>
              <a:t>“</a:t>
            </a:r>
            <a:r>
              <a:rPr lang="en-US" altLang="ja-JP" smtClean="0"/>
              <a:t>group unit</a:t>
            </a:r>
            <a:r>
              <a:rPr lang="ja-JP" altLang="en-US" smtClean="0"/>
              <a:t>”</a:t>
            </a:r>
            <a:r>
              <a:rPr lang="en-US" altLang="ja-JP" smtClean="0"/>
              <a:t> if you wish</a:t>
            </a:r>
          </a:p>
          <a:p>
            <a:pPr eaLnBrk="1" hangingPunct="1">
              <a:buFont typeface="Arial" pitchFamily="34" charset="0"/>
              <a:buNone/>
            </a:pPr>
            <a:endParaRPr lang="en-US" altLang="en-US" smtClean="0"/>
          </a:p>
        </p:txBody>
      </p:sp>
    </p:spTree>
    <p:extLst>
      <p:ext uri="{BB962C8B-B14F-4D97-AF65-F5344CB8AC3E}">
        <p14:creationId xmlns:p14="http://schemas.microsoft.com/office/powerpoint/2010/main" val="93606693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p:txBody>
          <a:bodyPr/>
          <a:lstStyle/>
          <a:p>
            <a:r>
              <a:rPr lang="en-US" altLang="en-US" b="1" dirty="0" smtClean="0">
                <a:effectLst>
                  <a:outerShdw blurRad="38100" dist="38100" dir="2700000" algn="tl">
                    <a:srgbClr val="000000">
                      <a:alpha val="43137"/>
                    </a:srgbClr>
                  </a:outerShdw>
                </a:effectLst>
              </a:rPr>
              <a:t>Planning Protocol</a:t>
            </a:r>
          </a:p>
        </p:txBody>
      </p:sp>
      <p:sp>
        <p:nvSpPr>
          <p:cNvPr id="143363" name="Content Placeholder 2"/>
          <p:cNvSpPr>
            <a:spLocks noGrp="1"/>
          </p:cNvSpPr>
          <p:nvPr>
            <p:ph idx="1"/>
          </p:nvPr>
        </p:nvSpPr>
        <p:spPr/>
        <p:txBody>
          <a:bodyPr/>
          <a:lstStyle/>
          <a:p>
            <a:endParaRPr lang="en-US" altLang="en-US" smtClean="0"/>
          </a:p>
        </p:txBody>
      </p:sp>
    </p:spTree>
    <p:extLst>
      <p:ext uri="{BB962C8B-B14F-4D97-AF65-F5344CB8AC3E}">
        <p14:creationId xmlns:p14="http://schemas.microsoft.com/office/powerpoint/2010/main" val="9963795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0.xml><?xml version="1.0" encoding="utf-8"?>
<p:tagLst xmlns:a="http://schemas.openxmlformats.org/drawingml/2006/main" xmlns:r="http://schemas.openxmlformats.org/officeDocument/2006/relationships" xmlns:p="http://schemas.openxmlformats.org/presentationml/2006/main">
  <p:tag name="DELIMITERS" val="3.1"/>
</p:tagLst>
</file>

<file path=ppt/tags/tag11.xml><?xml version="1.0" encoding="utf-8"?>
<p:tagLst xmlns:a="http://schemas.openxmlformats.org/drawingml/2006/main" xmlns:r="http://schemas.openxmlformats.org/officeDocument/2006/relationships" xmlns:p="http://schemas.openxmlformats.org/presentationml/2006/main">
  <p:tag name="SLIDEGUID" val="B9943CCE774044FB9B5D094C504CDB86"/>
  <p:tag name="SLIDEID" val="B9943CCE774044FB9B5D094C504CDB86"/>
  <p:tag name="SLIDEORDER" val="1"/>
  <p:tag name="SLIDETYPE" val="Q"/>
  <p:tag name="DEMOGRAPHIC" val="False"/>
  <p:tag name="TEAMASSIGN" val="False"/>
  <p:tag name="SPEEDSCORING" val="False"/>
  <p:tag name="CORRECTPOINTVALUE" val="100"/>
  <p:tag name="INCORRECTPOINTVALUE" val="0"/>
  <p:tag name="ZEROBASED" val="False"/>
  <p:tag name="DELIMITERS" val="3.1"/>
  <p:tag name="VALUES" val="Incorrect|smicln|Correct|smicln|Incorrect|smicln|Incorrect"/>
  <p:tag name="QUESTIONTEXT" val="Students are working on teacher-directed, real-life problems. Which quadrant?"/>
  <p:tag name="ANIMREMOVED" val="False"/>
  <p:tag name="ANSWERALIAS" val="A|smicln|B|smicln|C|smicln|D"/>
  <p:tag name="QUESTIONALIAS" val="Students are thinking deeply about teacher-directed questions.  Which quadrant? "/>
  <p:tag name="ANSWERSALIAS" val="A|smicln|B|smicln|C|smicln|D"/>
  <p:tag name="TOTALRESPONSES" val="1"/>
  <p:tag name="RESPONSECOUNT" val="1"/>
  <p:tag name="SLICED" val="False"/>
  <p:tag name="RESPONSES" val="USB[00614D],1,250,2;-;-;-;-;-;-;-;-;-;-;-;-;-;-;-;-;-;-;-;-;-;-;-;-;-;-;-;-;-;-;-;-;-;-;-;-;-;-;-;-;-;-;-;-;-;-;-;-;-;-;-;-;-;-;-;-;-;-;-;-;-;-;-;-;-;-;-;-;-;-;-;-;-;-;-;-;-;-;-;-;-;-;-;-;-;-;-;-;-;-;-;-;-;-;-;-;-;-;-;-;-;-;-;-;-;-;-;-;-;-;-;-;-;-;-;-;-;-;-;-;-;-;-;-;-;-;-;-;-;-;-;-;-;-;-;-;-;-;-;-;-;-;-;-;-;-;-;-;-;-;-;-;-;-;-;-;-;-;-;-;-;-;-;-;-;-;-;-;-;-;-;-;-;-;-;-;-;-;-;-;-;-;-;-;-;-;-;-;-;-;-;-;-;-;-;-;-;-;-;-;-;-;-;-;-;-;-;-;-;-;-;-;-;-;-;-;-;-;-;-;-;-;-;-;-;-;-;-;-;-;-;-;-;-;-;-;-;-;-;-;-;-;-;-;-;-;-;-;-;"/>
  <p:tag name="CHARTSTRINGSTD" val="0 1 0 0"/>
  <p:tag name="CHARTSTRINGREV" val="0 0 1 0"/>
  <p:tag name="CHARTSTRINGSTDPER" val="0 1 0 0"/>
  <p:tag name="CHARTSTRINGREVPER" val="0 0 1 0"/>
  <p:tag name="RESPONSESGATHERED" val="False"/>
</p:tagLst>
</file>

<file path=ppt/tags/tag12.xml><?xml version="1.0" encoding="utf-8"?>
<p:tagLst xmlns:a="http://schemas.openxmlformats.org/drawingml/2006/main" xmlns:r="http://schemas.openxmlformats.org/officeDocument/2006/relationships" xmlns:p="http://schemas.openxmlformats.org/presentationml/2006/main">
  <p:tag name="TEXTLENGTH" val="10"/>
  <p:tag name="FONTSIZE" val="26"/>
  <p:tag name="BULLETTYPE" val="ppBulletArabicPeriod"/>
  <p:tag name="ANSWERTEXT" val="A&#10;B&#10;C&#10;D"/>
  <p:tag name="OLDNUMANSWERS" val="4"/>
</p:tagLst>
</file>

<file path=ppt/tags/tag13.xml><?xml version="1.0" encoding="utf-8"?>
<p:tagLst xmlns:a="http://schemas.openxmlformats.org/drawingml/2006/main" xmlns:r="http://schemas.openxmlformats.org/officeDocument/2006/relationships" xmlns:p="http://schemas.openxmlformats.org/presentationml/2006/main">
  <p:tag name="CORSHAPE" val="True"/>
  <p:tag name="SHAPETYPE" val="4"/>
</p:tagLst>
</file>

<file path=ppt/tags/tag14.xml><?xml version="1.0" encoding="utf-8"?>
<p:tagLst xmlns:a="http://schemas.openxmlformats.org/drawingml/2006/main" xmlns:r="http://schemas.openxmlformats.org/officeDocument/2006/relationships" xmlns:p="http://schemas.openxmlformats.org/presentationml/2006/main">
  <p:tag name="SLIDEID" val="B9943CCE774044FB9B5D094C504CDB86"/>
  <p:tag name="SLIDETYPE" val="Q"/>
  <p:tag name="DEMOGRAPHIC" val="False"/>
  <p:tag name="TEAMASSIGN" val="False"/>
  <p:tag name="SPEEDSCORING" val="False"/>
  <p:tag name="CORRECTPOINTVALUE" val="100"/>
  <p:tag name="INCORRECTPOINTVALUE" val="0"/>
  <p:tag name="ZEROBASED" val="False"/>
  <p:tag name="DELIMITERS" val="3.1"/>
  <p:tag name="SLIDEORDER" val="2"/>
  <p:tag name="SLIDEGUID" val="7005A468635E4D2394E7E3379E8AD6B0"/>
  <p:tag name="VALUES" val="Correct|smicln|Incorrect|smicln|Incorrect|smicln|Incorrect"/>
  <p:tag name="QUESTIONTEXT" val="Teacher is doing the working and the thinking.  Which quadrant?"/>
  <p:tag name="ANIMREMOVED" val="False"/>
  <p:tag name="ANSWERALIAS" val="A|smicln|B|smicln|C|smicln|D"/>
  <p:tag name="QUESTIONALIAS" val="Teacher is doing the working and the thinking.  Which quadrant?"/>
  <p:tag name="ANSWERSALIAS" val="A|smicln|B|smicln|C|smicln|D"/>
  <p:tag name="TOTALRESPONSES" val="1"/>
  <p:tag name="RESPONSECOUNT" val="1"/>
  <p:tag name="SLICED" val="False"/>
  <p:tag name="RESPONSES" val="USB[00614D],1,250,-;2;-;-;-;-;-;-;-;-;-;-;-;-;-;-;-;-;-;-;-;-;-;-;-;-;-;-;-;-;-;-;-;-;-;-;-;-;-;-;-;-;-;-;-;-;-;-;-;-;-;-;-;-;-;-;-;-;-;-;-;-;-;-;-;-;-;-;-;-;-;-;-;-;-;-;-;-;-;-;-;-;-;-;-;-;-;-;-;-;-;-;-;-;-;-;-;-;-;-;-;-;-;-;-;-;-;-;-;-;-;-;-;-;-;-;-;-;-;-;-;-;-;-;-;-;-;-;-;-;-;-;-;-;-;-;-;-;-;-;-;-;-;-;-;-;-;-;-;-;-;-;-;-;-;-;-;-;-;-;-;-;-;-;-;-;-;-;-;-;-;-;-;-;-;-;-;-;-;-;-;-;-;-;-;-;-;-;-;-;-;-;-;-;-;-;-;-;-;-;-;-;-;-;-;-;-;-;-;-;-;-;-;-;-;-;-;-;-;-;-;-;-;-;-;-;-;-;-;-;-;-;-;-;-;-;-;-;-;-;-;-;-;-;-;-;-;-;-;-;"/>
  <p:tag name="CHARTSTRINGSTD" val="0 1 0 0"/>
  <p:tag name="CHARTSTRINGREV" val="0 0 1 0"/>
  <p:tag name="CHARTSTRINGSTDPER" val="0 1 0 0"/>
  <p:tag name="CHARTSTRINGREVPER" val="0 0 1 0"/>
  <p:tag name="RESPONSESGATHERED" val="False"/>
</p:tagLst>
</file>

<file path=ppt/tags/tag15.xml><?xml version="1.0" encoding="utf-8"?>
<p:tagLst xmlns:a="http://schemas.openxmlformats.org/drawingml/2006/main" xmlns:r="http://schemas.openxmlformats.org/officeDocument/2006/relationships" xmlns:p="http://schemas.openxmlformats.org/presentationml/2006/main">
  <p:tag name="TEXTLENGTH" val="10"/>
  <p:tag name="FONTSIZE" val="26"/>
  <p:tag name="BULLETTYPE" val="ppBulletArabicPeriod"/>
  <p:tag name="ANSWERTEXT" val="A&#10;B&#10;C&#10;D"/>
  <p:tag name="OLDNUMANSWERS" val="4"/>
</p:tagLst>
</file>

<file path=ppt/tags/tag16.xml><?xml version="1.0" encoding="utf-8"?>
<p:tagLst xmlns:a="http://schemas.openxmlformats.org/drawingml/2006/main" xmlns:r="http://schemas.openxmlformats.org/officeDocument/2006/relationships" xmlns:p="http://schemas.openxmlformats.org/presentationml/2006/main">
  <p:tag name="CORSHAPE" val="True"/>
  <p:tag name="SHAPETYPE" val="4"/>
</p:tagLst>
</file>

<file path=ppt/tags/tag17.xml><?xml version="1.0" encoding="utf-8"?>
<p:tagLst xmlns:a="http://schemas.openxmlformats.org/drawingml/2006/main" xmlns:r="http://schemas.openxmlformats.org/officeDocument/2006/relationships" xmlns:p="http://schemas.openxmlformats.org/presentationml/2006/main">
  <p:tag name="SLIDEGUID" val="B9943CCE774044FB9B5D094C504CDB86"/>
  <p:tag name="SLIDEID" val="B9943CCE774044FB9B5D094C504CDB86"/>
  <p:tag name="SLIDEORDER" val="1"/>
  <p:tag name="SLIDETYPE" val="Q"/>
  <p:tag name="DEMOGRAPHIC" val="False"/>
  <p:tag name="TEAMASSIGN" val="False"/>
  <p:tag name="SPEEDSCORING" val="False"/>
  <p:tag name="CORRECTPOINTVALUE" val="100"/>
  <p:tag name="INCORRECTPOINTVALUE" val="0"/>
  <p:tag name="ZEROBASED" val="False"/>
  <p:tag name="DELIMITERS" val="3.1"/>
  <p:tag name="VALUES" val="Incorrect|smicln|Correct|smicln|Incorrect|smicln|Incorrect"/>
  <p:tag name="QUESTIONTEXT" val="Students are working on teacher-directed, real-life problems. Which quadrant?"/>
  <p:tag name="ANIMREMOVED" val="False"/>
  <p:tag name="ANSWERALIAS" val="A|smicln|B|smicln|C|smicln|D"/>
  <p:tag name="QUESTIONALIAS" val="Students are working on teacher-directed, real-life problems. Which quadrant?"/>
  <p:tag name="ANSWERSALIAS" val="A|smicln|B|smicln|C|smicln|D"/>
  <p:tag name="TOTALRESPONSES" val="1"/>
  <p:tag name="RESPONSECOUNT" val="1"/>
  <p:tag name="SLICED" val="False"/>
  <p:tag name="RESPONSES" val="USB[00614D],1,250,-;3;-;-;-;-;-;-;-;-;-;-;-;-;-;-;-;-;-;-;-;-;-;-;-;-;-;-;-;-;-;-;-;-;-;-;-;-;-;-;-;-;-;-;-;-;-;-;-;-;-;-;-;-;-;-;-;-;-;-;-;-;-;-;-;-;-;-;-;-;-;-;-;-;-;-;-;-;-;-;-;-;-;-;-;-;-;-;-;-;-;-;-;-;-;-;-;-;-;-;-;-;-;-;-;-;-;-;-;-;-;-;-;-;-;-;-;-;-;-;-;-;-;-;-;-;-;-;-;-;-;-;-;-;-;-;-;-;-;-;-;-;-;-;-;-;-;-;-;-;-;-;-;-;-;-;-;-;-;-;-;-;-;-;-;-;-;-;-;-;-;-;-;-;-;-;-;-;-;-;-;-;-;-;-;-;-;-;-;-;-;-;-;-;-;-;-;-;-;-;-;-;-;-;-;-;-;-;-;-;-;-;-;-;-;-;-;-;-;-;-;-;-;-;-;-;-;-;-;-;-;-;-;-;-;-;-;-;-;-;-;-;-;-;-;-;-;-;-;-;"/>
  <p:tag name="CHARTSTRINGSTD" val="0 0 1 0"/>
  <p:tag name="CHARTSTRINGREV" val="0 1 0 0"/>
  <p:tag name="CHARTSTRINGSTDPER" val="0 0 1 0"/>
  <p:tag name="CHARTSTRINGREVPER" val="0 1 0 0"/>
  <p:tag name="RESPONSESGATHERED" val="False"/>
</p:tagLst>
</file>

<file path=ppt/tags/tag18.xml><?xml version="1.0" encoding="utf-8"?>
<p:tagLst xmlns:a="http://schemas.openxmlformats.org/drawingml/2006/main" xmlns:r="http://schemas.openxmlformats.org/officeDocument/2006/relationships" xmlns:p="http://schemas.openxmlformats.org/presentationml/2006/main">
  <p:tag name="TEXTLENGTH" val="10"/>
  <p:tag name="FONTSIZE" val="26"/>
  <p:tag name="BULLETTYPE" val="ppBulletArabicPeriod"/>
  <p:tag name="ANSWERTEXT" val="A&#10;B&#10;C&#10;D"/>
  <p:tag name="OLDNUMANSWERS" val="4"/>
</p:tagLst>
</file>

<file path=ppt/tags/tag19.xml><?xml version="1.0" encoding="utf-8"?>
<p:tagLst xmlns:a="http://schemas.openxmlformats.org/drawingml/2006/main" xmlns:r="http://schemas.openxmlformats.org/officeDocument/2006/relationships" xmlns:p="http://schemas.openxmlformats.org/presentationml/2006/main">
  <p:tag name="CORSHAPE" val="True"/>
  <p:tag name="SHAPETYPE" val="4"/>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DELIMITERS" val="3.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TotalTime>
  <Words>4391</Words>
  <Application>Microsoft Office PowerPoint</Application>
  <PresentationFormat>On-screen Show (4:3)</PresentationFormat>
  <Paragraphs>613</Paragraphs>
  <Slides>98</Slides>
  <Notes>45</Notes>
  <HiddenSlides>0</HiddenSlides>
  <MMClips>0</MMClips>
  <ScaleCrop>false</ScaleCrop>
  <HeadingPairs>
    <vt:vector size="4" baseType="variant">
      <vt:variant>
        <vt:lpstr>Theme</vt:lpstr>
      </vt:variant>
      <vt:variant>
        <vt:i4>1</vt:i4>
      </vt:variant>
      <vt:variant>
        <vt:lpstr>Slide Titles</vt:lpstr>
      </vt:variant>
      <vt:variant>
        <vt:i4>98</vt:i4>
      </vt:variant>
    </vt:vector>
  </HeadingPairs>
  <TitlesOfParts>
    <vt:vector size="99" baseType="lpstr">
      <vt:lpstr>Office Theme</vt:lpstr>
      <vt:lpstr>iPad Workshop</vt:lpstr>
      <vt:lpstr>Rigor and Relevance</vt:lpstr>
      <vt:lpstr>An Application Model</vt:lpstr>
      <vt:lpstr> </vt:lpstr>
      <vt:lpstr>PowerPoint Presentation</vt:lpstr>
      <vt:lpstr>PowerPoint Presentation</vt:lpstr>
      <vt:lpstr>PowerPoint Presentation</vt:lpstr>
      <vt:lpstr>PowerPoint Presentation</vt:lpstr>
      <vt:lpstr>PowerPoint Presentation</vt:lpstr>
      <vt:lpstr>PowerPoint Presentation</vt:lpstr>
      <vt:lpstr>Quadrant B</vt:lpstr>
      <vt:lpstr>Quadrant C</vt:lpstr>
      <vt:lpstr>Quadrant D</vt:lpstr>
      <vt:lpstr>Student-Teacher Engagement</vt:lpstr>
      <vt:lpstr>Students are thinking deeply about teacher-directed questions.  Which quadrant? </vt:lpstr>
      <vt:lpstr>Teacher is doing the working and the thinking.  Which quadrant?</vt:lpstr>
      <vt:lpstr>Students are working on teacher-directed, real-life problems.  Which quadrant?</vt:lpstr>
      <vt:lpstr>PowerPoint Presentation</vt:lpstr>
      <vt:lpstr>Strategies for Quadrant A Acquisition</vt:lpstr>
      <vt:lpstr>Strategies for Quadrant B Application</vt:lpstr>
      <vt:lpstr>Strategies for Quadrant C Assimilation</vt:lpstr>
      <vt:lpstr>Strategies for Quadrant D Adaptation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Web Page</vt:lpstr>
      <vt:lpstr>Problem-Based Learning</vt:lpstr>
      <vt:lpstr>Excerpts from Edutopia</vt:lpstr>
      <vt:lpstr>Problem/Inquiry Based Learning</vt:lpstr>
      <vt:lpstr>What is Problem-Based Learning? </vt:lpstr>
      <vt:lpstr>Transformation</vt:lpstr>
      <vt:lpstr>How Does Problem-Based Learning Work?</vt:lpstr>
      <vt:lpstr>PowerPoint Presentation</vt:lpstr>
      <vt:lpstr>PowerPoint Presentation</vt:lpstr>
      <vt:lpstr>Question</vt:lpstr>
      <vt:lpstr>Questions</vt:lpstr>
      <vt:lpstr>Plan</vt:lpstr>
      <vt:lpstr>Planning Considerations</vt:lpstr>
      <vt:lpstr>Schedule</vt:lpstr>
      <vt:lpstr>Schedule Considerations</vt:lpstr>
      <vt:lpstr>Monitor</vt:lpstr>
      <vt:lpstr>Monitoring</vt:lpstr>
      <vt:lpstr>Assess</vt:lpstr>
      <vt:lpstr>Types of Authentic Assessment</vt:lpstr>
      <vt:lpstr>Evaluate</vt:lpstr>
      <vt:lpstr>Differences Between Project Based and Problem Based Learning</vt:lpstr>
      <vt:lpstr>PowerPoint Presentation</vt:lpstr>
      <vt:lpstr>PowerPoint Presentation</vt:lpstr>
      <vt:lpstr>iPad Workshop</vt:lpstr>
      <vt:lpstr>Why Technology?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Today</vt:lpstr>
      <vt:lpstr>How Are Your Students Different Today?</vt:lpstr>
      <vt:lpstr>How Has Your Teaching Changed To Meet This Different Student’s Needs?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 need to be using technology, including Web 2.0 tools to connect our classrooms with the rest of the world…..</vt:lpstr>
      <vt:lpstr>Top Web 2.0 Tools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Technology’s Four Roles In Student Achievement</vt:lpstr>
      <vt:lpstr>Technology’s Four Roles In Student Achievement</vt:lpstr>
      <vt:lpstr>Technology’s Four Roles In Student Achievement</vt:lpstr>
      <vt:lpstr>Technology’s Four Roles In Student Achievement</vt:lpstr>
      <vt:lpstr>Transforming Uses of Technology</vt:lpstr>
      <vt:lpstr>Transforming Uses of Technology</vt:lpstr>
      <vt:lpstr>Transforming Uses of Technology</vt:lpstr>
      <vt:lpstr>PowerPoint Presentation</vt:lpstr>
      <vt:lpstr>Technology Integration Matrix</vt:lpstr>
      <vt:lpstr>Your Unit</vt:lpstr>
      <vt:lpstr>Planning Protocol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11</cp:revision>
  <dcterms:created xsi:type="dcterms:W3CDTF">2013-09-10T18:40:13Z</dcterms:created>
  <dcterms:modified xsi:type="dcterms:W3CDTF">2013-11-12T19:10:18Z</dcterms:modified>
</cp:coreProperties>
</file>